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59" r:id="rId3"/>
    <p:sldId id="268" r:id="rId4"/>
    <p:sldId id="260" r:id="rId5"/>
    <p:sldId id="263" r:id="rId6"/>
    <p:sldId id="264" r:id="rId7"/>
    <p:sldId id="261" r:id="rId8"/>
    <p:sldId id="262" r:id="rId9"/>
    <p:sldId id="266" r:id="rId10"/>
    <p:sldId id="269"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197E2-E512-4544-846F-2FE306B159FA}" type="doc">
      <dgm:prSet loTypeId="urn:microsoft.com/office/officeart/2008/layout/PictureAccentList" loCatId="picture" qsTypeId="urn:microsoft.com/office/officeart/2005/8/quickstyle/simple1" qsCatId="simple" csTypeId="urn:microsoft.com/office/officeart/2005/8/colors/colorful3" csCatId="colorful" phldr="1"/>
      <dgm:spPr/>
      <dgm:t>
        <a:bodyPr/>
        <a:lstStyle/>
        <a:p>
          <a:endParaRPr lang="el-GR"/>
        </a:p>
      </dgm:t>
    </dgm:pt>
    <dgm:pt modelId="{2C8AEF71-FA1E-450B-9E2B-2A766CD61ABD}">
      <dgm:prSet phldrT="[Κείμενο]"/>
      <dgm:spPr/>
      <dgm:t>
        <a:bodyPr/>
        <a:lstStyle/>
        <a:p>
          <a:r>
            <a:rPr lang="el-GR" b="1" dirty="0" err="1" smtClean="0"/>
            <a:t>Kourabiedes</a:t>
          </a:r>
          <a:r>
            <a:rPr lang="el-GR" b="1" dirty="0" smtClean="0"/>
            <a:t> </a:t>
          </a:r>
          <a:endParaRPr lang="el-GR" dirty="0"/>
        </a:p>
      </dgm:t>
    </dgm:pt>
    <dgm:pt modelId="{E93BB57B-0E18-4299-A3DE-65BF090AD1B8}" type="parTrans" cxnId="{C68E6262-1F12-43C3-A9DF-8D537142DE44}">
      <dgm:prSet/>
      <dgm:spPr/>
      <dgm:t>
        <a:bodyPr/>
        <a:lstStyle/>
        <a:p>
          <a:endParaRPr lang="el-GR"/>
        </a:p>
      </dgm:t>
    </dgm:pt>
    <dgm:pt modelId="{0204235E-CC72-4ED4-BD08-C6E771B98E2B}" type="sibTrans" cxnId="{C68E6262-1F12-43C3-A9DF-8D537142DE44}">
      <dgm:prSet/>
      <dgm:spPr/>
      <dgm:t>
        <a:bodyPr/>
        <a:lstStyle/>
        <a:p>
          <a:endParaRPr lang="el-GR"/>
        </a:p>
      </dgm:t>
    </dgm:pt>
    <dgm:pt modelId="{03B31791-9A3B-4C69-B340-7D19E936A8EB}">
      <dgm:prSet custT="1"/>
      <dgm:spPr/>
      <dgm:t>
        <a:bodyPr/>
        <a:lstStyle/>
        <a:p>
          <a:r>
            <a:rPr lang="en-US" sz="1400" dirty="0" smtClean="0">
              <a:latin typeface="Century Schoolbook" pitchFamily="18" charset="0"/>
            </a:rPr>
            <a:t>500 g goat and sheep butter</a:t>
          </a:r>
          <a:endParaRPr lang="el-GR" sz="1400" dirty="0" smtClean="0">
            <a:latin typeface="Century Schoolbook" pitchFamily="18" charset="0"/>
          </a:endParaRPr>
        </a:p>
        <a:p>
          <a:r>
            <a:rPr lang="en-US" sz="1400" dirty="0" smtClean="0">
              <a:latin typeface="Century Schoolbook" pitchFamily="18" charset="0"/>
            </a:rPr>
            <a:t>1</a:t>
          </a:r>
          <a:r>
            <a:rPr lang="el-GR" sz="1400" dirty="0" smtClean="0">
              <a:latin typeface="Century Schoolbook" pitchFamily="18" charset="0"/>
            </a:rPr>
            <a:t>50 g </a:t>
          </a:r>
          <a:r>
            <a:rPr lang="el-GR" sz="1400" dirty="0" err="1" smtClean="0">
              <a:latin typeface="Century Schoolbook" pitchFamily="18" charset="0"/>
            </a:rPr>
            <a:t>raw</a:t>
          </a:r>
          <a:r>
            <a:rPr lang="el-GR" sz="1400" dirty="0" smtClean="0">
              <a:latin typeface="Century Schoolbook" pitchFamily="18" charset="0"/>
            </a:rPr>
            <a:t> </a:t>
          </a:r>
          <a:r>
            <a:rPr lang="el-GR" sz="1400" dirty="0" err="1" smtClean="0">
              <a:latin typeface="Century Schoolbook" pitchFamily="18" charset="0"/>
            </a:rPr>
            <a:t>grated</a:t>
          </a:r>
          <a:r>
            <a:rPr lang="el-GR" sz="1400" dirty="0" smtClean="0">
              <a:latin typeface="Century Schoolbook" pitchFamily="18" charset="0"/>
            </a:rPr>
            <a:t> </a:t>
          </a:r>
          <a:r>
            <a:rPr lang="el-GR" sz="1400" dirty="0" err="1" smtClean="0">
              <a:latin typeface="Century Schoolbook" pitchFamily="18" charset="0"/>
            </a:rPr>
            <a:t>almonds</a:t>
          </a:r>
          <a:endParaRPr lang="el-GR" sz="1400" dirty="0" smtClean="0">
            <a:latin typeface="Century Schoolbook" pitchFamily="18" charset="0"/>
          </a:endParaRPr>
        </a:p>
        <a:p>
          <a:r>
            <a:rPr lang="el-GR" sz="1400" dirty="0" smtClean="0">
              <a:latin typeface="Century Schoolbook" pitchFamily="18" charset="0"/>
            </a:rPr>
            <a:t>1 </a:t>
          </a:r>
          <a:r>
            <a:rPr lang="el-GR" sz="1400" dirty="0" err="1" smtClean="0">
              <a:latin typeface="Century Schoolbook" pitchFamily="18" charset="0"/>
            </a:rPr>
            <a:t>egg</a:t>
          </a:r>
          <a:r>
            <a:rPr lang="el-GR" sz="1400" dirty="0" smtClean="0">
              <a:latin typeface="Century Schoolbook" pitchFamily="18" charset="0"/>
            </a:rPr>
            <a:t> </a:t>
          </a:r>
          <a:r>
            <a:rPr lang="el-GR" sz="1400" dirty="0" err="1" smtClean="0">
              <a:latin typeface="Century Schoolbook" pitchFamily="18" charset="0"/>
            </a:rPr>
            <a:t>yolk</a:t>
          </a:r>
          <a:endParaRPr lang="el-GR" sz="1400" dirty="0" smtClean="0">
            <a:latin typeface="Century Schoolbook" pitchFamily="18" charset="0"/>
          </a:endParaRPr>
        </a:p>
        <a:p>
          <a:r>
            <a:rPr lang="en-US" sz="1400" dirty="0" smtClean="0">
              <a:latin typeface="Century Schoolbook" pitchFamily="18" charset="0"/>
            </a:rPr>
            <a:t>½ cup sugar</a:t>
          </a:r>
          <a:endParaRPr lang="el-GR" sz="1400" dirty="0" smtClean="0">
            <a:latin typeface="Century Schoolbook" pitchFamily="18" charset="0"/>
          </a:endParaRPr>
        </a:p>
        <a:p>
          <a:r>
            <a:rPr lang="el-GR" sz="1400" dirty="0" smtClean="0">
              <a:latin typeface="Century Schoolbook" pitchFamily="18" charset="0"/>
            </a:rPr>
            <a:t>1 </a:t>
          </a:r>
          <a:r>
            <a:rPr lang="el-GR" sz="1400" dirty="0" err="1" smtClean="0">
              <a:latin typeface="Century Schoolbook" pitchFamily="18" charset="0"/>
            </a:rPr>
            <a:t>tbsp</a:t>
          </a:r>
          <a:r>
            <a:rPr lang="el-GR" sz="1400" dirty="0" smtClean="0">
              <a:latin typeface="Century Schoolbook" pitchFamily="18" charset="0"/>
            </a:rPr>
            <a:t> </a:t>
          </a:r>
          <a:r>
            <a:rPr lang="el-GR" sz="1400" dirty="0" err="1" smtClean="0">
              <a:latin typeface="Century Schoolbook" pitchFamily="18" charset="0"/>
            </a:rPr>
            <a:t>baking</a:t>
          </a:r>
          <a:r>
            <a:rPr lang="el-GR" sz="1400" dirty="0" smtClean="0">
              <a:latin typeface="Century Schoolbook" pitchFamily="18" charset="0"/>
            </a:rPr>
            <a:t> </a:t>
          </a:r>
          <a:r>
            <a:rPr lang="el-GR" sz="1400" dirty="0" err="1" smtClean="0">
              <a:latin typeface="Century Schoolbook" pitchFamily="18" charset="0"/>
            </a:rPr>
            <a:t>powder</a:t>
          </a:r>
          <a:endParaRPr lang="el-GR" sz="1400" dirty="0" smtClean="0">
            <a:latin typeface="Century Schoolbook" pitchFamily="18" charset="0"/>
          </a:endParaRPr>
        </a:p>
        <a:p>
          <a:r>
            <a:rPr lang="en-US" sz="1400" dirty="0" smtClean="0">
              <a:latin typeface="Century Schoolbook" pitchFamily="18" charset="0"/>
            </a:rPr>
            <a:t>1/2 -1 </a:t>
          </a:r>
          <a:r>
            <a:rPr lang="en-US" sz="1400" dirty="0" err="1" smtClean="0">
              <a:latin typeface="Century Schoolbook" pitchFamily="18" charset="0"/>
            </a:rPr>
            <a:t>tsp</a:t>
          </a:r>
          <a:r>
            <a:rPr lang="en-US" sz="1400" dirty="0" smtClean="0">
              <a:latin typeface="Century Schoolbook" pitchFamily="18" charset="0"/>
            </a:rPr>
            <a:t> vanilla powder (depending on taste) </a:t>
          </a:r>
          <a:endParaRPr lang="el-GR" sz="1400" dirty="0" smtClean="0">
            <a:latin typeface="Century Schoolbook" pitchFamily="18" charset="0"/>
          </a:endParaRPr>
        </a:p>
        <a:p>
          <a:r>
            <a:rPr lang="en-US" sz="1400" dirty="0" smtClean="0">
              <a:latin typeface="Century Schoolbook" pitchFamily="18" charset="0"/>
            </a:rPr>
            <a:t>300 g all purpose flour </a:t>
          </a:r>
          <a:endParaRPr lang="el-GR" sz="1400" dirty="0" smtClean="0">
            <a:latin typeface="Century Schoolbook" pitchFamily="18" charset="0"/>
          </a:endParaRPr>
        </a:p>
        <a:p>
          <a:r>
            <a:rPr lang="en-US" sz="1400" u="sng" dirty="0" smtClean="0">
              <a:latin typeface="Century Schoolbook" pitchFamily="18" charset="0"/>
            </a:rPr>
            <a:t>For sprinkling:</a:t>
          </a:r>
          <a:endParaRPr lang="el-GR" sz="1400" dirty="0" smtClean="0">
            <a:latin typeface="Century Schoolbook" pitchFamily="18" charset="0"/>
          </a:endParaRPr>
        </a:p>
        <a:p>
          <a:r>
            <a:rPr lang="en-US" sz="1400" dirty="0" smtClean="0">
              <a:latin typeface="Century Schoolbook" pitchFamily="18" charset="0"/>
            </a:rPr>
            <a:t>icing sugar</a:t>
          </a:r>
          <a:endParaRPr lang="el-GR" sz="1400" dirty="0">
            <a:latin typeface="Century Schoolbook" pitchFamily="18" charset="0"/>
          </a:endParaRPr>
        </a:p>
      </dgm:t>
    </dgm:pt>
    <dgm:pt modelId="{C868FC8C-EAF4-47E0-B684-CEB0B17AFAA7}" type="parTrans" cxnId="{068E6347-030B-482E-9B08-C05CFB8C1D1C}">
      <dgm:prSet/>
      <dgm:spPr/>
      <dgm:t>
        <a:bodyPr/>
        <a:lstStyle/>
        <a:p>
          <a:endParaRPr lang="el-GR"/>
        </a:p>
      </dgm:t>
    </dgm:pt>
    <dgm:pt modelId="{03D4162A-8CD0-442A-8056-088B5C8331CF}" type="sibTrans" cxnId="{068E6347-030B-482E-9B08-C05CFB8C1D1C}">
      <dgm:prSet/>
      <dgm:spPr/>
      <dgm:t>
        <a:bodyPr/>
        <a:lstStyle/>
        <a:p>
          <a:endParaRPr lang="el-GR"/>
        </a:p>
      </dgm:t>
    </dgm:pt>
    <dgm:pt modelId="{7CF79732-AAF9-4152-A447-E78A4E5AB2D6}">
      <dgm:prSet phldrT="[Κείμενο]" custT="1"/>
      <dgm:spPr/>
      <dgm:t>
        <a:bodyPr/>
        <a:lstStyle/>
        <a:p>
          <a:r>
            <a:rPr lang="en-US" sz="1200" b="1" dirty="0" smtClean="0">
              <a:latin typeface="Century Schoolbook" pitchFamily="18" charset="0"/>
            </a:rPr>
            <a:t>1)</a:t>
          </a:r>
          <a:r>
            <a:rPr lang="en-US" sz="1200" dirty="0" smtClean="0">
              <a:latin typeface="Century Schoolbook" pitchFamily="18" charset="0"/>
            </a:rPr>
            <a:t> </a:t>
          </a:r>
          <a:r>
            <a:rPr lang="en-US" sz="1200" dirty="0" smtClean="0">
              <a:latin typeface="Century Schoolbook" pitchFamily="18" charset="0"/>
            </a:rPr>
            <a:t>Mix </a:t>
          </a:r>
          <a:r>
            <a:rPr lang="en-US" sz="1200" dirty="0" smtClean="0">
              <a:latin typeface="Century Schoolbook" pitchFamily="18" charset="0"/>
            </a:rPr>
            <a:t>all the ingredients,  except the flour, using a mixer until they are well </a:t>
          </a:r>
          <a:r>
            <a:rPr lang="en-US" sz="1200" dirty="0" smtClean="0">
              <a:latin typeface="Century Schoolbook" pitchFamily="18" charset="0"/>
            </a:rPr>
            <a:t>mixed.</a:t>
          </a:r>
          <a:endParaRPr lang="el-GR" sz="1200" dirty="0" smtClean="0">
            <a:latin typeface="Century Schoolbook" pitchFamily="18" charset="0"/>
          </a:endParaRPr>
        </a:p>
        <a:p>
          <a:r>
            <a:rPr lang="en-US" sz="1200" b="1" dirty="0" smtClean="0">
              <a:latin typeface="Century Schoolbook" pitchFamily="18" charset="0"/>
            </a:rPr>
            <a:t>2)</a:t>
          </a:r>
          <a:r>
            <a:rPr lang="en-US" sz="1200" dirty="0" smtClean="0">
              <a:latin typeface="Century Schoolbook" pitchFamily="18" charset="0"/>
            </a:rPr>
            <a:t> Continue by adding 300 g all purpose flour and </a:t>
          </a:r>
          <a:r>
            <a:rPr lang="en-US" sz="1200" dirty="0" smtClean="0">
              <a:latin typeface="Century Schoolbook" pitchFamily="18" charset="0"/>
            </a:rPr>
            <a:t>mix  </a:t>
          </a:r>
          <a:r>
            <a:rPr lang="en-US" sz="1200" dirty="0" smtClean="0">
              <a:latin typeface="Century Schoolbook" pitchFamily="18" charset="0"/>
            </a:rPr>
            <a:t>for an additional half minute until that </a:t>
          </a:r>
          <a:r>
            <a:rPr lang="en-US" sz="1200" dirty="0" smtClean="0">
              <a:latin typeface="Century Schoolbook" pitchFamily="18" charset="0"/>
            </a:rPr>
            <a:t>is well mixed.</a:t>
          </a:r>
          <a:endParaRPr lang="el-GR" sz="1200" dirty="0" smtClean="0">
            <a:latin typeface="Century Schoolbook" pitchFamily="18" charset="0"/>
          </a:endParaRPr>
        </a:p>
        <a:p>
          <a:r>
            <a:rPr lang="en-US" sz="1200" b="1" dirty="0" smtClean="0">
              <a:latin typeface="Century Schoolbook" pitchFamily="18" charset="0"/>
            </a:rPr>
            <a:t>3)</a:t>
          </a:r>
          <a:r>
            <a:rPr lang="en-US" sz="1200" dirty="0" smtClean="0">
              <a:latin typeface="Century Schoolbook" pitchFamily="18" charset="0"/>
            </a:rPr>
            <a:t> Finally add 150 g raw grated almonds and mix by hand.</a:t>
          </a:r>
          <a:endParaRPr lang="el-GR" sz="1200" dirty="0" smtClean="0">
            <a:latin typeface="Century Schoolbook" pitchFamily="18" charset="0"/>
          </a:endParaRPr>
        </a:p>
        <a:p>
          <a:r>
            <a:rPr lang="en-US" sz="1200" b="1" dirty="0" smtClean="0">
              <a:latin typeface="Century Schoolbook" pitchFamily="18" charset="0"/>
            </a:rPr>
            <a:t>4)</a:t>
          </a:r>
          <a:r>
            <a:rPr lang="en-US" sz="1200" dirty="0" smtClean="0">
              <a:latin typeface="Century Schoolbook" pitchFamily="18" charset="0"/>
            </a:rPr>
            <a:t> Bake in a preheated oven for 20 minutes at 175 degrees.</a:t>
          </a:r>
          <a:endParaRPr lang="el-GR" sz="1200" dirty="0" smtClean="0">
            <a:latin typeface="Century Schoolbook" pitchFamily="18" charset="0"/>
          </a:endParaRPr>
        </a:p>
        <a:p>
          <a:r>
            <a:rPr lang="en-US" sz="1200" b="1" dirty="0" smtClean="0">
              <a:latin typeface="Century Schoolbook" pitchFamily="18" charset="0"/>
            </a:rPr>
            <a:t>5)</a:t>
          </a:r>
          <a:r>
            <a:rPr lang="en-US" sz="1200" dirty="0" smtClean="0">
              <a:latin typeface="Century Schoolbook" pitchFamily="18" charset="0"/>
            </a:rPr>
            <a:t> Let them cool for 10 minutes after you remove them from the oven. Be careful: if you don't let them </a:t>
          </a:r>
          <a:r>
            <a:rPr lang="en-US" sz="1200" dirty="0" smtClean="0">
              <a:latin typeface="Century Schoolbook" pitchFamily="18" charset="0"/>
            </a:rPr>
            <a:t>cool  </a:t>
          </a:r>
          <a:r>
            <a:rPr lang="en-US" sz="1200" dirty="0" smtClean="0">
              <a:latin typeface="Century Schoolbook" pitchFamily="18" charset="0"/>
            </a:rPr>
            <a:t>for 10 minutes and you try to remove them from the baking tray they will break apart.</a:t>
          </a:r>
          <a:endParaRPr lang="el-GR" sz="1200" dirty="0" smtClean="0">
            <a:latin typeface="Century Schoolbook" pitchFamily="18" charset="0"/>
          </a:endParaRPr>
        </a:p>
        <a:p>
          <a:r>
            <a:rPr lang="en-US" sz="1200" b="1" dirty="0" smtClean="0">
              <a:latin typeface="Century Schoolbook" pitchFamily="18" charset="0"/>
            </a:rPr>
            <a:t>6)</a:t>
          </a:r>
          <a:r>
            <a:rPr lang="en-US" sz="1200" dirty="0" smtClean="0">
              <a:latin typeface="Century Schoolbook" pitchFamily="18" charset="0"/>
            </a:rPr>
            <a:t> Sprinkle with icing sugar.</a:t>
          </a:r>
          <a:endParaRPr lang="el-GR" sz="1200" dirty="0" smtClean="0">
            <a:latin typeface="Century Schoolbook" pitchFamily="18" charset="0"/>
          </a:endParaRPr>
        </a:p>
        <a:p>
          <a:r>
            <a:rPr lang="en-US" sz="1200" dirty="0" smtClean="0">
              <a:latin typeface="Century Schoolbook" pitchFamily="18" charset="0"/>
            </a:rPr>
            <a:t> </a:t>
          </a:r>
          <a:r>
            <a:rPr lang="el-GR" sz="1200" dirty="0" err="1" smtClean="0">
              <a:latin typeface="Century Schoolbook" pitchFamily="18" charset="0"/>
            </a:rPr>
            <a:t>Best</a:t>
          </a:r>
          <a:r>
            <a:rPr lang="el-GR" sz="1200" dirty="0" smtClean="0">
              <a:latin typeface="Century Schoolbook" pitchFamily="18" charset="0"/>
            </a:rPr>
            <a:t> </a:t>
          </a:r>
          <a:r>
            <a:rPr lang="el-GR" sz="1200" dirty="0" err="1" smtClean="0">
              <a:latin typeface="Century Schoolbook" pitchFamily="18" charset="0"/>
            </a:rPr>
            <a:t>of</a:t>
          </a:r>
          <a:r>
            <a:rPr lang="el-GR" sz="1200" dirty="0" smtClean="0">
              <a:latin typeface="Century Schoolbook" pitchFamily="18" charset="0"/>
            </a:rPr>
            <a:t> </a:t>
          </a:r>
          <a:r>
            <a:rPr lang="el-GR" sz="1200" dirty="0" err="1" smtClean="0">
              <a:latin typeface="Century Schoolbook" pitchFamily="18" charset="0"/>
            </a:rPr>
            <a:t>luck</a:t>
          </a:r>
          <a:r>
            <a:rPr lang="el-GR" sz="1200" dirty="0" smtClean="0">
              <a:latin typeface="Century Schoolbook" pitchFamily="18" charset="0"/>
            </a:rPr>
            <a:t>!</a:t>
          </a:r>
        </a:p>
        <a:p>
          <a:endParaRPr lang="el-GR" sz="1400" dirty="0">
            <a:latin typeface="Century Schoolbook" pitchFamily="18" charset="0"/>
          </a:endParaRPr>
        </a:p>
      </dgm:t>
    </dgm:pt>
    <dgm:pt modelId="{337C76C4-D492-4C03-8809-94618C75D6E5}" type="parTrans" cxnId="{21380768-8589-4B21-B343-B98A8182A40F}">
      <dgm:prSet/>
      <dgm:spPr/>
      <dgm:t>
        <a:bodyPr/>
        <a:lstStyle/>
        <a:p>
          <a:endParaRPr lang="el-GR"/>
        </a:p>
      </dgm:t>
    </dgm:pt>
    <dgm:pt modelId="{484156B7-AEBF-40D2-A264-129F37D246D0}" type="sibTrans" cxnId="{21380768-8589-4B21-B343-B98A8182A40F}">
      <dgm:prSet/>
      <dgm:spPr/>
      <dgm:t>
        <a:bodyPr/>
        <a:lstStyle/>
        <a:p>
          <a:endParaRPr lang="el-GR"/>
        </a:p>
      </dgm:t>
    </dgm:pt>
    <dgm:pt modelId="{A97C4719-6736-4CDF-9B6A-3AB5DE6A3825}" type="pres">
      <dgm:prSet presAssocID="{36F197E2-E512-4544-846F-2FE306B159FA}" presName="layout" presStyleCnt="0">
        <dgm:presLayoutVars>
          <dgm:chMax/>
          <dgm:chPref/>
          <dgm:dir/>
          <dgm:animOne val="branch"/>
          <dgm:animLvl val="lvl"/>
          <dgm:resizeHandles/>
        </dgm:presLayoutVars>
      </dgm:prSet>
      <dgm:spPr/>
      <dgm:t>
        <a:bodyPr/>
        <a:lstStyle/>
        <a:p>
          <a:endParaRPr lang="el-GR"/>
        </a:p>
      </dgm:t>
    </dgm:pt>
    <dgm:pt modelId="{8252083D-13ED-4CFA-BDB4-362F4A8C0044}" type="pres">
      <dgm:prSet presAssocID="{2C8AEF71-FA1E-450B-9E2B-2A766CD61ABD}" presName="root" presStyleCnt="0">
        <dgm:presLayoutVars>
          <dgm:chMax/>
          <dgm:chPref val="4"/>
        </dgm:presLayoutVars>
      </dgm:prSet>
      <dgm:spPr/>
    </dgm:pt>
    <dgm:pt modelId="{877E6180-1602-4F7D-A8D5-93C083B7FA35}" type="pres">
      <dgm:prSet presAssocID="{2C8AEF71-FA1E-450B-9E2B-2A766CD61ABD}" presName="rootComposite" presStyleCnt="0">
        <dgm:presLayoutVars/>
      </dgm:prSet>
      <dgm:spPr/>
    </dgm:pt>
    <dgm:pt modelId="{7131A310-63B0-4ED3-A4CE-8BF1C585D3E1}" type="pres">
      <dgm:prSet presAssocID="{2C8AEF71-FA1E-450B-9E2B-2A766CD61ABD}" presName="rootText" presStyleLbl="node0" presStyleIdx="0" presStyleCnt="1" custScaleX="78467" custLinFactNeighborX="11483" custLinFactNeighborY="9151">
        <dgm:presLayoutVars>
          <dgm:chMax/>
          <dgm:chPref val="4"/>
        </dgm:presLayoutVars>
      </dgm:prSet>
      <dgm:spPr/>
      <dgm:t>
        <a:bodyPr/>
        <a:lstStyle/>
        <a:p>
          <a:endParaRPr lang="el-GR"/>
        </a:p>
      </dgm:t>
    </dgm:pt>
    <dgm:pt modelId="{3ECD023F-175A-4ABC-861F-B9AB03E6A914}" type="pres">
      <dgm:prSet presAssocID="{2C8AEF71-FA1E-450B-9E2B-2A766CD61ABD}" presName="childShape" presStyleCnt="0">
        <dgm:presLayoutVars>
          <dgm:chMax val="0"/>
          <dgm:chPref val="0"/>
        </dgm:presLayoutVars>
      </dgm:prSet>
      <dgm:spPr/>
    </dgm:pt>
    <dgm:pt modelId="{C83689FE-27A9-4229-AB87-B823A05C489F}" type="pres">
      <dgm:prSet presAssocID="{03B31791-9A3B-4C69-B340-7D19E936A8EB}" presName="childComposite" presStyleCnt="0">
        <dgm:presLayoutVars>
          <dgm:chMax val="0"/>
          <dgm:chPref val="0"/>
        </dgm:presLayoutVars>
      </dgm:prSet>
      <dgm:spPr/>
    </dgm:pt>
    <dgm:pt modelId="{72515E1D-DB9C-493C-8FEC-5022A4B7DAB0}" type="pres">
      <dgm:prSet presAssocID="{03B31791-9A3B-4C69-B340-7D19E936A8EB}" presName="Image" presStyleLbl="node1" presStyleIdx="0" presStyleCnt="2" custScaleX="368825" custScaleY="369540" custLinFactX="-101508" custLinFactNeighborX="-200000" custLinFactNeighborY="-31105"/>
      <dgm:spPr>
        <a:blipFill rotWithShape="1">
          <a:blip xmlns:r="http://schemas.openxmlformats.org/officeDocument/2006/relationships" r:embed="rId1"/>
          <a:stretch>
            <a:fillRect/>
          </a:stretch>
        </a:blipFill>
      </dgm:spPr>
    </dgm:pt>
    <dgm:pt modelId="{C78860C0-84A1-4E4B-A26B-FFDE2C349C8E}" type="pres">
      <dgm:prSet presAssocID="{03B31791-9A3B-4C69-B340-7D19E936A8EB}" presName="childText" presStyleLbl="lnNode1" presStyleIdx="0" presStyleCnt="2" custScaleX="152269" custScaleY="358305" custLinFactNeighborX="42827" custLinFactNeighborY="-11435">
        <dgm:presLayoutVars>
          <dgm:chMax val="0"/>
          <dgm:chPref val="0"/>
          <dgm:bulletEnabled val="1"/>
        </dgm:presLayoutVars>
      </dgm:prSet>
      <dgm:spPr/>
      <dgm:t>
        <a:bodyPr/>
        <a:lstStyle/>
        <a:p>
          <a:endParaRPr lang="el-GR"/>
        </a:p>
      </dgm:t>
    </dgm:pt>
    <dgm:pt modelId="{29CDF2A5-7469-49CD-BD09-38F1B83041CC}" type="pres">
      <dgm:prSet presAssocID="{7CF79732-AAF9-4152-A447-E78A4E5AB2D6}" presName="childComposite" presStyleCnt="0">
        <dgm:presLayoutVars>
          <dgm:chMax val="0"/>
          <dgm:chPref val="0"/>
        </dgm:presLayoutVars>
      </dgm:prSet>
      <dgm:spPr/>
    </dgm:pt>
    <dgm:pt modelId="{F4294D0B-0FEB-4303-AE36-D3B54CEA51EF}" type="pres">
      <dgm:prSet presAssocID="{7CF79732-AAF9-4152-A447-E78A4E5AB2D6}" presName="Image" presStyleLbl="node1" presStyleIdx="1" presStyleCnt="2" custLinFactX="-100000" custLinFactNeighborX="-130105" custLinFactNeighborY="-41475"/>
      <dgm:spPr>
        <a:blipFill rotWithShape="1">
          <a:blip xmlns:r="http://schemas.openxmlformats.org/officeDocument/2006/relationships" r:embed="rId1"/>
          <a:stretch>
            <a:fillRect/>
          </a:stretch>
        </a:blipFill>
      </dgm:spPr>
      <dgm:t>
        <a:bodyPr/>
        <a:lstStyle/>
        <a:p>
          <a:endParaRPr lang="el-GR"/>
        </a:p>
      </dgm:t>
    </dgm:pt>
    <dgm:pt modelId="{6E571729-4EB2-405C-B458-506CD4E123CA}" type="pres">
      <dgm:prSet presAssocID="{7CF79732-AAF9-4152-A447-E78A4E5AB2D6}" presName="childText" presStyleLbl="lnNode1" presStyleIdx="1" presStyleCnt="2" custScaleX="273054" custScaleY="365003">
        <dgm:presLayoutVars>
          <dgm:chMax val="0"/>
          <dgm:chPref val="0"/>
          <dgm:bulletEnabled val="1"/>
        </dgm:presLayoutVars>
      </dgm:prSet>
      <dgm:spPr/>
      <dgm:t>
        <a:bodyPr/>
        <a:lstStyle/>
        <a:p>
          <a:endParaRPr lang="el-GR"/>
        </a:p>
      </dgm:t>
    </dgm:pt>
  </dgm:ptLst>
  <dgm:cxnLst>
    <dgm:cxn modelId="{B76E7EF5-5F58-4BCE-9F09-CD989E69E0DA}" type="presOf" srcId="{03B31791-9A3B-4C69-B340-7D19E936A8EB}" destId="{C78860C0-84A1-4E4B-A26B-FFDE2C349C8E}" srcOrd="0" destOrd="0" presId="urn:microsoft.com/office/officeart/2008/layout/PictureAccentList"/>
    <dgm:cxn modelId="{C1F86544-7D31-4572-BF5D-C65A73BE25F1}" type="presOf" srcId="{36F197E2-E512-4544-846F-2FE306B159FA}" destId="{A97C4719-6736-4CDF-9B6A-3AB5DE6A3825}" srcOrd="0" destOrd="0" presId="urn:microsoft.com/office/officeart/2008/layout/PictureAccentList"/>
    <dgm:cxn modelId="{C68E6262-1F12-43C3-A9DF-8D537142DE44}" srcId="{36F197E2-E512-4544-846F-2FE306B159FA}" destId="{2C8AEF71-FA1E-450B-9E2B-2A766CD61ABD}" srcOrd="0" destOrd="0" parTransId="{E93BB57B-0E18-4299-A3DE-65BF090AD1B8}" sibTransId="{0204235E-CC72-4ED4-BD08-C6E771B98E2B}"/>
    <dgm:cxn modelId="{4ACBAEDC-4EC4-4814-8D62-353C9C3419EA}" type="presOf" srcId="{7CF79732-AAF9-4152-A447-E78A4E5AB2D6}" destId="{6E571729-4EB2-405C-B458-506CD4E123CA}" srcOrd="0" destOrd="0" presId="urn:microsoft.com/office/officeart/2008/layout/PictureAccentList"/>
    <dgm:cxn modelId="{068E6347-030B-482E-9B08-C05CFB8C1D1C}" srcId="{2C8AEF71-FA1E-450B-9E2B-2A766CD61ABD}" destId="{03B31791-9A3B-4C69-B340-7D19E936A8EB}" srcOrd="0" destOrd="0" parTransId="{C868FC8C-EAF4-47E0-B684-CEB0B17AFAA7}" sibTransId="{03D4162A-8CD0-442A-8056-088B5C8331CF}"/>
    <dgm:cxn modelId="{21380768-8589-4B21-B343-B98A8182A40F}" srcId="{2C8AEF71-FA1E-450B-9E2B-2A766CD61ABD}" destId="{7CF79732-AAF9-4152-A447-E78A4E5AB2D6}" srcOrd="1" destOrd="0" parTransId="{337C76C4-D492-4C03-8809-94618C75D6E5}" sibTransId="{484156B7-AEBF-40D2-A264-129F37D246D0}"/>
    <dgm:cxn modelId="{3D97B055-04D3-4DF1-8E70-D8257904EC19}" type="presOf" srcId="{2C8AEF71-FA1E-450B-9E2B-2A766CD61ABD}" destId="{7131A310-63B0-4ED3-A4CE-8BF1C585D3E1}" srcOrd="0" destOrd="0" presId="urn:microsoft.com/office/officeart/2008/layout/PictureAccentList"/>
    <dgm:cxn modelId="{02D79308-6591-445B-951A-C60971029CF2}" type="presParOf" srcId="{A97C4719-6736-4CDF-9B6A-3AB5DE6A3825}" destId="{8252083D-13ED-4CFA-BDB4-362F4A8C0044}" srcOrd="0" destOrd="0" presId="urn:microsoft.com/office/officeart/2008/layout/PictureAccentList"/>
    <dgm:cxn modelId="{82F9002D-8DB0-471A-945C-A414576A01C9}" type="presParOf" srcId="{8252083D-13ED-4CFA-BDB4-362F4A8C0044}" destId="{877E6180-1602-4F7D-A8D5-93C083B7FA35}" srcOrd="0" destOrd="0" presId="urn:microsoft.com/office/officeart/2008/layout/PictureAccentList"/>
    <dgm:cxn modelId="{4677BA1D-7BC4-4A82-A324-1F53FEEAC464}" type="presParOf" srcId="{877E6180-1602-4F7D-A8D5-93C083B7FA35}" destId="{7131A310-63B0-4ED3-A4CE-8BF1C585D3E1}" srcOrd="0" destOrd="0" presId="urn:microsoft.com/office/officeart/2008/layout/PictureAccentList"/>
    <dgm:cxn modelId="{08F5F9BD-1D6B-44BE-AD7B-5007983CE3EE}" type="presParOf" srcId="{8252083D-13ED-4CFA-BDB4-362F4A8C0044}" destId="{3ECD023F-175A-4ABC-861F-B9AB03E6A914}" srcOrd="1" destOrd="0" presId="urn:microsoft.com/office/officeart/2008/layout/PictureAccentList"/>
    <dgm:cxn modelId="{5F248CF7-A98A-47E3-89C0-96196DA68369}" type="presParOf" srcId="{3ECD023F-175A-4ABC-861F-B9AB03E6A914}" destId="{C83689FE-27A9-4229-AB87-B823A05C489F}" srcOrd="0" destOrd="0" presId="urn:microsoft.com/office/officeart/2008/layout/PictureAccentList"/>
    <dgm:cxn modelId="{90B50E6C-2F42-45A3-819A-50E6C2D4CC30}" type="presParOf" srcId="{C83689FE-27A9-4229-AB87-B823A05C489F}" destId="{72515E1D-DB9C-493C-8FEC-5022A4B7DAB0}" srcOrd="0" destOrd="0" presId="urn:microsoft.com/office/officeart/2008/layout/PictureAccentList"/>
    <dgm:cxn modelId="{1D9F04AF-9C45-4851-B2BF-1A7B438E9438}" type="presParOf" srcId="{C83689FE-27A9-4229-AB87-B823A05C489F}" destId="{C78860C0-84A1-4E4B-A26B-FFDE2C349C8E}" srcOrd="1" destOrd="0" presId="urn:microsoft.com/office/officeart/2008/layout/PictureAccentList"/>
    <dgm:cxn modelId="{E920B7A9-A118-4BEC-821F-961A38DE6E1C}" type="presParOf" srcId="{3ECD023F-175A-4ABC-861F-B9AB03E6A914}" destId="{29CDF2A5-7469-49CD-BD09-38F1B83041CC}" srcOrd="1" destOrd="0" presId="urn:microsoft.com/office/officeart/2008/layout/PictureAccentList"/>
    <dgm:cxn modelId="{DD7883C3-C985-4C8C-81A5-6B6CD5BE23F5}" type="presParOf" srcId="{29CDF2A5-7469-49CD-BD09-38F1B83041CC}" destId="{F4294D0B-0FEB-4303-AE36-D3B54CEA51EF}" srcOrd="0" destOrd="0" presId="urn:microsoft.com/office/officeart/2008/layout/PictureAccentList"/>
    <dgm:cxn modelId="{80896376-8D0E-48A2-AE1A-DFEBB69F9B43}" type="presParOf" srcId="{29CDF2A5-7469-49CD-BD09-38F1B83041CC}" destId="{6E571729-4EB2-405C-B458-506CD4E123C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A310-63B0-4ED3-A4CE-8BF1C585D3E1}">
      <dsp:nvSpPr>
        <dsp:cNvPr id="0" name=""/>
        <dsp:cNvSpPr/>
      </dsp:nvSpPr>
      <dsp:spPr>
        <a:xfrm>
          <a:off x="3024332" y="72012"/>
          <a:ext cx="2952339" cy="765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l-GR" sz="4100" b="1" kern="1200" dirty="0" err="1" smtClean="0"/>
            <a:t>Kourabiedes</a:t>
          </a:r>
          <a:r>
            <a:rPr lang="el-GR" sz="4100" b="1" kern="1200" dirty="0" smtClean="0"/>
            <a:t> </a:t>
          </a:r>
          <a:endParaRPr lang="el-GR" sz="4100" kern="1200" dirty="0"/>
        </a:p>
      </dsp:txBody>
      <dsp:txXfrm>
        <a:off x="3046762" y="94442"/>
        <a:ext cx="2907479" cy="720963"/>
      </dsp:txXfrm>
    </dsp:sp>
    <dsp:sp modelId="{72515E1D-DB9C-493C-8FEC-5022A4B7DAB0}">
      <dsp:nvSpPr>
        <dsp:cNvPr id="0" name=""/>
        <dsp:cNvSpPr/>
      </dsp:nvSpPr>
      <dsp:spPr>
        <a:xfrm>
          <a:off x="224954" y="667394"/>
          <a:ext cx="2824548" cy="2830023"/>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860C0-84A1-4E4B-A26B-FFDE2C349C8E}">
      <dsp:nvSpPr>
        <dsp:cNvPr id="0" name=""/>
        <dsp:cNvSpPr/>
      </dsp:nvSpPr>
      <dsp:spPr>
        <a:xfrm>
          <a:off x="3643825" y="861051"/>
          <a:ext cx="4493078" cy="274398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entury Schoolbook" pitchFamily="18" charset="0"/>
            </a:rPr>
            <a:t>500 g goat and sheep butter</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kern="1200" dirty="0" smtClean="0">
              <a:latin typeface="Century Schoolbook" pitchFamily="18" charset="0"/>
            </a:rPr>
            <a:t>1</a:t>
          </a:r>
          <a:r>
            <a:rPr lang="el-GR" sz="1400" kern="1200" dirty="0" smtClean="0">
              <a:latin typeface="Century Schoolbook" pitchFamily="18" charset="0"/>
            </a:rPr>
            <a:t>50 g </a:t>
          </a:r>
          <a:r>
            <a:rPr lang="el-GR" sz="1400" kern="1200" dirty="0" err="1" smtClean="0">
              <a:latin typeface="Century Schoolbook" pitchFamily="18" charset="0"/>
            </a:rPr>
            <a:t>raw</a:t>
          </a:r>
          <a:r>
            <a:rPr lang="el-GR" sz="1400" kern="1200" dirty="0" smtClean="0">
              <a:latin typeface="Century Schoolbook" pitchFamily="18" charset="0"/>
            </a:rPr>
            <a:t> </a:t>
          </a:r>
          <a:r>
            <a:rPr lang="el-GR" sz="1400" kern="1200" dirty="0" err="1" smtClean="0">
              <a:latin typeface="Century Schoolbook" pitchFamily="18" charset="0"/>
            </a:rPr>
            <a:t>grated</a:t>
          </a:r>
          <a:r>
            <a:rPr lang="el-GR" sz="1400" kern="1200" dirty="0" smtClean="0">
              <a:latin typeface="Century Schoolbook" pitchFamily="18" charset="0"/>
            </a:rPr>
            <a:t> </a:t>
          </a:r>
          <a:r>
            <a:rPr lang="el-GR" sz="1400" kern="1200" dirty="0" err="1" smtClean="0">
              <a:latin typeface="Century Schoolbook" pitchFamily="18" charset="0"/>
            </a:rPr>
            <a:t>almonds</a:t>
          </a:r>
          <a:endParaRPr lang="el-GR" sz="1400" kern="1200" dirty="0" smtClean="0">
            <a:latin typeface="Century Schoolbook" pitchFamily="18" charset="0"/>
          </a:endParaRPr>
        </a:p>
        <a:p>
          <a:pPr lvl="0" algn="ctr" defTabSz="622300">
            <a:lnSpc>
              <a:spcPct val="90000"/>
            </a:lnSpc>
            <a:spcBef>
              <a:spcPct val="0"/>
            </a:spcBef>
            <a:spcAft>
              <a:spcPct val="35000"/>
            </a:spcAft>
          </a:pPr>
          <a:r>
            <a:rPr lang="el-GR" sz="1400" kern="1200" dirty="0" smtClean="0">
              <a:latin typeface="Century Schoolbook" pitchFamily="18" charset="0"/>
            </a:rPr>
            <a:t>1 </a:t>
          </a:r>
          <a:r>
            <a:rPr lang="el-GR" sz="1400" kern="1200" dirty="0" err="1" smtClean="0">
              <a:latin typeface="Century Schoolbook" pitchFamily="18" charset="0"/>
            </a:rPr>
            <a:t>egg</a:t>
          </a:r>
          <a:r>
            <a:rPr lang="el-GR" sz="1400" kern="1200" dirty="0" smtClean="0">
              <a:latin typeface="Century Schoolbook" pitchFamily="18" charset="0"/>
            </a:rPr>
            <a:t> </a:t>
          </a:r>
          <a:r>
            <a:rPr lang="el-GR" sz="1400" kern="1200" dirty="0" err="1" smtClean="0">
              <a:latin typeface="Century Schoolbook" pitchFamily="18" charset="0"/>
            </a:rPr>
            <a:t>yolk</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kern="1200" dirty="0" smtClean="0">
              <a:latin typeface="Century Schoolbook" pitchFamily="18" charset="0"/>
            </a:rPr>
            <a:t>½ cup sugar</a:t>
          </a:r>
          <a:endParaRPr lang="el-GR" sz="1400" kern="1200" dirty="0" smtClean="0">
            <a:latin typeface="Century Schoolbook" pitchFamily="18" charset="0"/>
          </a:endParaRPr>
        </a:p>
        <a:p>
          <a:pPr lvl="0" algn="ctr" defTabSz="622300">
            <a:lnSpc>
              <a:spcPct val="90000"/>
            </a:lnSpc>
            <a:spcBef>
              <a:spcPct val="0"/>
            </a:spcBef>
            <a:spcAft>
              <a:spcPct val="35000"/>
            </a:spcAft>
          </a:pPr>
          <a:r>
            <a:rPr lang="el-GR" sz="1400" kern="1200" dirty="0" smtClean="0">
              <a:latin typeface="Century Schoolbook" pitchFamily="18" charset="0"/>
            </a:rPr>
            <a:t>1 </a:t>
          </a:r>
          <a:r>
            <a:rPr lang="el-GR" sz="1400" kern="1200" dirty="0" err="1" smtClean="0">
              <a:latin typeface="Century Schoolbook" pitchFamily="18" charset="0"/>
            </a:rPr>
            <a:t>tbsp</a:t>
          </a:r>
          <a:r>
            <a:rPr lang="el-GR" sz="1400" kern="1200" dirty="0" smtClean="0">
              <a:latin typeface="Century Schoolbook" pitchFamily="18" charset="0"/>
            </a:rPr>
            <a:t> </a:t>
          </a:r>
          <a:r>
            <a:rPr lang="el-GR" sz="1400" kern="1200" dirty="0" err="1" smtClean="0">
              <a:latin typeface="Century Schoolbook" pitchFamily="18" charset="0"/>
            </a:rPr>
            <a:t>baking</a:t>
          </a:r>
          <a:r>
            <a:rPr lang="el-GR" sz="1400" kern="1200" dirty="0" smtClean="0">
              <a:latin typeface="Century Schoolbook" pitchFamily="18" charset="0"/>
            </a:rPr>
            <a:t> </a:t>
          </a:r>
          <a:r>
            <a:rPr lang="el-GR" sz="1400" kern="1200" dirty="0" err="1" smtClean="0">
              <a:latin typeface="Century Schoolbook" pitchFamily="18" charset="0"/>
            </a:rPr>
            <a:t>powder</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kern="1200" dirty="0" smtClean="0">
              <a:latin typeface="Century Schoolbook" pitchFamily="18" charset="0"/>
            </a:rPr>
            <a:t>1/2 -1 </a:t>
          </a:r>
          <a:r>
            <a:rPr lang="en-US" sz="1400" kern="1200" dirty="0" err="1" smtClean="0">
              <a:latin typeface="Century Schoolbook" pitchFamily="18" charset="0"/>
            </a:rPr>
            <a:t>tsp</a:t>
          </a:r>
          <a:r>
            <a:rPr lang="en-US" sz="1400" kern="1200" dirty="0" smtClean="0">
              <a:latin typeface="Century Schoolbook" pitchFamily="18" charset="0"/>
            </a:rPr>
            <a:t> vanilla powder (depending on taste) </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kern="1200" dirty="0" smtClean="0">
              <a:latin typeface="Century Schoolbook" pitchFamily="18" charset="0"/>
            </a:rPr>
            <a:t>300 g all purpose flour </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u="sng" kern="1200" dirty="0" smtClean="0">
              <a:latin typeface="Century Schoolbook" pitchFamily="18" charset="0"/>
            </a:rPr>
            <a:t>For sprinkling:</a:t>
          </a:r>
          <a:endParaRPr lang="el-GR" sz="1400" kern="1200" dirty="0" smtClean="0">
            <a:latin typeface="Century Schoolbook" pitchFamily="18" charset="0"/>
          </a:endParaRPr>
        </a:p>
        <a:p>
          <a:pPr lvl="0" algn="ctr" defTabSz="622300">
            <a:lnSpc>
              <a:spcPct val="90000"/>
            </a:lnSpc>
            <a:spcBef>
              <a:spcPct val="0"/>
            </a:spcBef>
            <a:spcAft>
              <a:spcPct val="35000"/>
            </a:spcAft>
          </a:pPr>
          <a:r>
            <a:rPr lang="en-US" sz="1400" kern="1200" dirty="0" smtClean="0">
              <a:latin typeface="Century Schoolbook" pitchFamily="18" charset="0"/>
            </a:rPr>
            <a:t>icing sugar</a:t>
          </a:r>
          <a:endParaRPr lang="el-GR" sz="1400" kern="1200" dirty="0">
            <a:latin typeface="Century Schoolbook" pitchFamily="18" charset="0"/>
          </a:endParaRPr>
        </a:p>
      </dsp:txBody>
      <dsp:txXfrm>
        <a:off x="3777799" y="995025"/>
        <a:ext cx="4225130" cy="2476035"/>
      </dsp:txXfrm>
    </dsp:sp>
    <dsp:sp modelId="{F4294D0B-0FEB-4303-AE36-D3B54CEA51EF}">
      <dsp:nvSpPr>
        <dsp:cNvPr id="0" name=""/>
        <dsp:cNvSpPr/>
      </dsp:nvSpPr>
      <dsp:spPr>
        <a:xfrm>
          <a:off x="19106" y="4524628"/>
          <a:ext cx="765823" cy="765823"/>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71729-4EB2-405C-B458-506CD4E123CA}">
      <dsp:nvSpPr>
        <dsp:cNvPr id="0" name=""/>
        <dsp:cNvSpPr/>
      </dsp:nvSpPr>
      <dsp:spPr>
        <a:xfrm>
          <a:off x="39880" y="3827525"/>
          <a:ext cx="8057142" cy="2795278"/>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Century Schoolbook" pitchFamily="18" charset="0"/>
            </a:rPr>
            <a:t>1)</a:t>
          </a:r>
          <a:r>
            <a:rPr lang="en-US" sz="1200" kern="1200" dirty="0" smtClean="0">
              <a:latin typeface="Century Schoolbook" pitchFamily="18" charset="0"/>
            </a:rPr>
            <a:t> </a:t>
          </a:r>
          <a:r>
            <a:rPr lang="en-US" sz="1200" kern="1200" dirty="0" smtClean="0">
              <a:latin typeface="Century Schoolbook" pitchFamily="18" charset="0"/>
            </a:rPr>
            <a:t>Mix </a:t>
          </a:r>
          <a:r>
            <a:rPr lang="en-US" sz="1200" kern="1200" dirty="0" smtClean="0">
              <a:latin typeface="Century Schoolbook" pitchFamily="18" charset="0"/>
            </a:rPr>
            <a:t>all the ingredients,  except the flour, using a mixer until they are well </a:t>
          </a:r>
          <a:r>
            <a:rPr lang="en-US" sz="1200" kern="1200" dirty="0" smtClean="0">
              <a:latin typeface="Century Schoolbook" pitchFamily="18" charset="0"/>
            </a:rPr>
            <a:t>mixed.</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b="1" kern="1200" dirty="0" smtClean="0">
              <a:latin typeface="Century Schoolbook" pitchFamily="18" charset="0"/>
            </a:rPr>
            <a:t>2)</a:t>
          </a:r>
          <a:r>
            <a:rPr lang="en-US" sz="1200" kern="1200" dirty="0" smtClean="0">
              <a:latin typeface="Century Schoolbook" pitchFamily="18" charset="0"/>
            </a:rPr>
            <a:t> Continue by adding 300 g all purpose flour and </a:t>
          </a:r>
          <a:r>
            <a:rPr lang="en-US" sz="1200" kern="1200" dirty="0" smtClean="0">
              <a:latin typeface="Century Schoolbook" pitchFamily="18" charset="0"/>
            </a:rPr>
            <a:t>mix  </a:t>
          </a:r>
          <a:r>
            <a:rPr lang="en-US" sz="1200" kern="1200" dirty="0" smtClean="0">
              <a:latin typeface="Century Schoolbook" pitchFamily="18" charset="0"/>
            </a:rPr>
            <a:t>for an additional half minute until that </a:t>
          </a:r>
          <a:r>
            <a:rPr lang="en-US" sz="1200" kern="1200" dirty="0" smtClean="0">
              <a:latin typeface="Century Schoolbook" pitchFamily="18" charset="0"/>
            </a:rPr>
            <a:t>is well mixed.</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b="1" kern="1200" dirty="0" smtClean="0">
              <a:latin typeface="Century Schoolbook" pitchFamily="18" charset="0"/>
            </a:rPr>
            <a:t>3)</a:t>
          </a:r>
          <a:r>
            <a:rPr lang="en-US" sz="1200" kern="1200" dirty="0" smtClean="0">
              <a:latin typeface="Century Schoolbook" pitchFamily="18" charset="0"/>
            </a:rPr>
            <a:t> Finally add 150 g raw grated almonds and mix by hand.</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b="1" kern="1200" dirty="0" smtClean="0">
              <a:latin typeface="Century Schoolbook" pitchFamily="18" charset="0"/>
            </a:rPr>
            <a:t>4)</a:t>
          </a:r>
          <a:r>
            <a:rPr lang="en-US" sz="1200" kern="1200" dirty="0" smtClean="0">
              <a:latin typeface="Century Schoolbook" pitchFamily="18" charset="0"/>
            </a:rPr>
            <a:t> Bake in a preheated oven for 20 minutes at 175 degrees.</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b="1" kern="1200" dirty="0" smtClean="0">
              <a:latin typeface="Century Schoolbook" pitchFamily="18" charset="0"/>
            </a:rPr>
            <a:t>5)</a:t>
          </a:r>
          <a:r>
            <a:rPr lang="en-US" sz="1200" kern="1200" dirty="0" smtClean="0">
              <a:latin typeface="Century Schoolbook" pitchFamily="18" charset="0"/>
            </a:rPr>
            <a:t> Let them cool for 10 minutes after you remove them from the oven. Be careful: if you don't let them </a:t>
          </a:r>
          <a:r>
            <a:rPr lang="en-US" sz="1200" kern="1200" dirty="0" smtClean="0">
              <a:latin typeface="Century Schoolbook" pitchFamily="18" charset="0"/>
            </a:rPr>
            <a:t>cool  </a:t>
          </a:r>
          <a:r>
            <a:rPr lang="en-US" sz="1200" kern="1200" dirty="0" smtClean="0">
              <a:latin typeface="Century Schoolbook" pitchFamily="18" charset="0"/>
            </a:rPr>
            <a:t>for 10 minutes and you try to remove them from the baking tray they will break apart.</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b="1" kern="1200" dirty="0" smtClean="0">
              <a:latin typeface="Century Schoolbook" pitchFamily="18" charset="0"/>
            </a:rPr>
            <a:t>6)</a:t>
          </a:r>
          <a:r>
            <a:rPr lang="en-US" sz="1200" kern="1200" dirty="0" smtClean="0">
              <a:latin typeface="Century Schoolbook" pitchFamily="18" charset="0"/>
            </a:rPr>
            <a:t> Sprinkle with icing sugar.</a:t>
          </a:r>
          <a:endParaRPr lang="el-GR" sz="1200" kern="1200" dirty="0" smtClean="0">
            <a:latin typeface="Century Schoolbook" pitchFamily="18" charset="0"/>
          </a:endParaRPr>
        </a:p>
        <a:p>
          <a:pPr lvl="0" algn="ctr" defTabSz="533400">
            <a:lnSpc>
              <a:spcPct val="90000"/>
            </a:lnSpc>
            <a:spcBef>
              <a:spcPct val="0"/>
            </a:spcBef>
            <a:spcAft>
              <a:spcPct val="35000"/>
            </a:spcAft>
          </a:pPr>
          <a:r>
            <a:rPr lang="en-US" sz="1200" kern="1200" dirty="0" smtClean="0">
              <a:latin typeface="Century Schoolbook" pitchFamily="18" charset="0"/>
            </a:rPr>
            <a:t> </a:t>
          </a:r>
          <a:r>
            <a:rPr lang="el-GR" sz="1200" kern="1200" dirty="0" err="1" smtClean="0">
              <a:latin typeface="Century Schoolbook" pitchFamily="18" charset="0"/>
            </a:rPr>
            <a:t>Best</a:t>
          </a:r>
          <a:r>
            <a:rPr lang="el-GR" sz="1200" kern="1200" dirty="0" smtClean="0">
              <a:latin typeface="Century Schoolbook" pitchFamily="18" charset="0"/>
            </a:rPr>
            <a:t> </a:t>
          </a:r>
          <a:r>
            <a:rPr lang="el-GR" sz="1200" kern="1200" dirty="0" err="1" smtClean="0">
              <a:latin typeface="Century Schoolbook" pitchFamily="18" charset="0"/>
            </a:rPr>
            <a:t>of</a:t>
          </a:r>
          <a:r>
            <a:rPr lang="el-GR" sz="1200" kern="1200" dirty="0" smtClean="0">
              <a:latin typeface="Century Schoolbook" pitchFamily="18" charset="0"/>
            </a:rPr>
            <a:t> </a:t>
          </a:r>
          <a:r>
            <a:rPr lang="el-GR" sz="1200" kern="1200" dirty="0" err="1" smtClean="0">
              <a:latin typeface="Century Schoolbook" pitchFamily="18" charset="0"/>
            </a:rPr>
            <a:t>luck</a:t>
          </a:r>
          <a:r>
            <a:rPr lang="el-GR" sz="1200" kern="1200" dirty="0" smtClean="0">
              <a:latin typeface="Century Schoolbook" pitchFamily="18" charset="0"/>
            </a:rPr>
            <a:t>!</a:t>
          </a:r>
        </a:p>
        <a:p>
          <a:pPr lvl="0" algn="ctr" defTabSz="533400">
            <a:lnSpc>
              <a:spcPct val="90000"/>
            </a:lnSpc>
            <a:spcBef>
              <a:spcPct val="0"/>
            </a:spcBef>
            <a:spcAft>
              <a:spcPct val="35000"/>
            </a:spcAft>
          </a:pPr>
          <a:endParaRPr lang="el-GR" sz="1400" kern="1200" dirty="0">
            <a:latin typeface="Century Schoolbook" pitchFamily="18" charset="0"/>
          </a:endParaRPr>
        </a:p>
      </dsp:txBody>
      <dsp:txXfrm>
        <a:off x="176359" y="3964004"/>
        <a:ext cx="7784184" cy="252232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DB21E-FC0F-4FBA-BE25-03CA6BADAA21}" type="datetimeFigureOut">
              <a:rPr lang="el-GR" smtClean="0"/>
              <a:t>15/12/2014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33134-A890-437B-A686-F59A311F8DCC}" type="slidenum">
              <a:rPr lang="el-GR" smtClean="0"/>
              <a:t>‹#›</a:t>
            </a:fld>
            <a:endParaRPr lang="el-GR"/>
          </a:p>
        </p:txBody>
      </p:sp>
    </p:spTree>
    <p:extLst>
      <p:ext uri="{BB962C8B-B14F-4D97-AF65-F5344CB8AC3E}">
        <p14:creationId xmlns:p14="http://schemas.microsoft.com/office/powerpoint/2010/main" val="178570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FC33134-A890-437B-A686-F59A311F8DCC}" type="slidenum">
              <a:rPr lang="el-GR" smtClean="0"/>
              <a:t>7</a:t>
            </a:fld>
            <a:endParaRPr lang="el-GR"/>
          </a:p>
        </p:txBody>
      </p:sp>
    </p:spTree>
    <p:extLst>
      <p:ext uri="{BB962C8B-B14F-4D97-AF65-F5344CB8AC3E}">
        <p14:creationId xmlns:p14="http://schemas.microsoft.com/office/powerpoint/2010/main" val="18059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58D03C2-1E18-4DB3-8C6E-1768C7FC64E0}" type="datetime1">
              <a:rPr lang="el-GR" smtClean="0"/>
              <a:t>15/12/2014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272418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516333E-61D7-465E-9A92-F2A2E3A75CBA}" type="datetime1">
              <a:rPr lang="el-GR" smtClean="0"/>
              <a:t>15/12/2014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244414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1F4EA6A-E409-48C4-B70A-A36F305FB34C}" type="datetime1">
              <a:rPr lang="el-GR" smtClean="0"/>
              <a:t>15/12/2014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197954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4142D1D-34D9-4B70-903C-9B7D5730AD35}" type="datetime1">
              <a:rPr lang="el-GR" smtClean="0"/>
              <a:t>15/12/2014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388557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5E43E92-3E14-4F2A-878A-44D7DBDFF9D3}" type="datetime1">
              <a:rPr lang="el-GR" smtClean="0"/>
              <a:t>15/12/2014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167235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FF5999B-6DFC-42FF-A652-14570241CDC6}" type="datetime1">
              <a:rPr lang="el-GR" smtClean="0"/>
              <a:t>15/12/2014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14872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0CBF57D-9942-4899-9B6D-0B81FB4D5279}" type="datetime1">
              <a:rPr lang="el-GR" smtClean="0"/>
              <a:t>15/12/2014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29832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CE87AE4-D5A1-417E-97B8-328509D40067}" type="datetime1">
              <a:rPr lang="el-GR" smtClean="0"/>
              <a:t>15/12/2014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71953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1CD544B-D6A4-423F-B3C8-E448DB551963}" type="datetime1">
              <a:rPr lang="el-GR" smtClean="0"/>
              <a:t>15/12/2014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118628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8916A2E-4C8F-4313-B99D-BE646C99E40E}" type="datetime1">
              <a:rPr lang="el-GR" smtClean="0"/>
              <a:t>15/12/2014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424730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C9416BC-F9B8-4BD6-9AA6-5C67DBE9A49E}" type="datetime1">
              <a:rPr lang="el-GR" smtClean="0"/>
              <a:t>15/12/2014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1E98FE-282D-47E9-860C-D62CD9FCF908}" type="slidenum">
              <a:rPr lang="el-GR" smtClean="0"/>
              <a:t>‹#›</a:t>
            </a:fld>
            <a:endParaRPr lang="el-GR"/>
          </a:p>
        </p:txBody>
      </p:sp>
    </p:spTree>
    <p:extLst>
      <p:ext uri="{BB962C8B-B14F-4D97-AF65-F5344CB8AC3E}">
        <p14:creationId xmlns:p14="http://schemas.microsoft.com/office/powerpoint/2010/main" val="108567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B2AF9-838C-4A8E-BE82-AABB3173BA05}" type="datetime1">
              <a:rPr lang="el-GR" smtClean="0"/>
              <a:t>15/12/2014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E98FE-282D-47E9-860C-D62CD9FCF908}" type="slidenum">
              <a:rPr lang="el-GR" smtClean="0"/>
              <a:t>‹#›</a:t>
            </a:fld>
            <a:endParaRPr lang="el-GR"/>
          </a:p>
        </p:txBody>
      </p:sp>
    </p:spTree>
    <p:extLst>
      <p:ext uri="{BB962C8B-B14F-4D97-AF65-F5344CB8AC3E}">
        <p14:creationId xmlns:p14="http://schemas.microsoft.com/office/powerpoint/2010/main" val="202718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1</a:t>
            </a:fld>
            <a:endParaRPr lang="el-GR"/>
          </a:p>
        </p:txBody>
      </p:sp>
      <p:sp>
        <p:nvSpPr>
          <p:cNvPr id="3" name="Ορθογώνιο 2"/>
          <p:cNvSpPr/>
          <p:nvPr/>
        </p:nvSpPr>
        <p:spPr>
          <a:xfrm>
            <a:off x="319267" y="1556792"/>
            <a:ext cx="8222892" cy="923330"/>
          </a:xfrm>
          <a:prstGeom prst="rect">
            <a:avLst/>
          </a:prstGeom>
          <a:noFill/>
        </p:spPr>
        <p:txBody>
          <a:bodyPr wrap="none" lIns="91440" tIns="45720" rIns="91440" bIns="45720">
            <a:prstTxWarp prst="textArchUp">
              <a:avLst/>
            </a:prstTxWarp>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4">
                      <a:satMod val="175000"/>
                      <a:alpha val="40000"/>
                    </a:schemeClr>
                  </a:glow>
                  <a:outerShdw blurRad="38100" dist="38100" dir="2700000" algn="tl">
                    <a:srgbClr val="000000">
                      <a:alpha val="43137"/>
                    </a:srgbClr>
                  </a:outerShdw>
                </a:effectLst>
              </a:rPr>
              <a:t>GREEK MYTHS AND RECIPES</a:t>
            </a:r>
            <a:endParaRPr lang="el-G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4">
                    <a:satMod val="175000"/>
                    <a:alpha val="40000"/>
                  </a:schemeClr>
                </a:glow>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03" y="3140968"/>
            <a:ext cx="5894937" cy="35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90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10</a:t>
            </a:fld>
            <a:endParaRPr lang="el-GR"/>
          </a:p>
        </p:txBody>
      </p:sp>
      <p:sp>
        <p:nvSpPr>
          <p:cNvPr id="4" name="Ορθογώνιο 3"/>
          <p:cNvSpPr/>
          <p:nvPr/>
        </p:nvSpPr>
        <p:spPr>
          <a:xfrm>
            <a:off x="179512" y="289679"/>
            <a:ext cx="2520280" cy="2031325"/>
          </a:xfrm>
          <a:prstGeom prst="rect">
            <a:avLst/>
          </a:prstGeom>
        </p:spPr>
        <p:txBody>
          <a:bodyPr wrap="square">
            <a:spAutoFit/>
          </a:bodyPr>
          <a:lstStyle/>
          <a:p>
            <a:r>
              <a:rPr lang="en-US" sz="1400" dirty="0">
                <a:latin typeface="Century Schoolbook" pitchFamily="18" charset="0"/>
              </a:rPr>
              <a:t>3/4 cup of butter</a:t>
            </a:r>
          </a:p>
          <a:p>
            <a:r>
              <a:rPr lang="en-US" sz="1400" dirty="0">
                <a:latin typeface="Century Schoolbook" pitchFamily="18" charset="0"/>
              </a:rPr>
              <a:t>1 1/2 cups of sugar</a:t>
            </a:r>
          </a:p>
          <a:p>
            <a:r>
              <a:rPr lang="en-US" sz="1400" dirty="0">
                <a:latin typeface="Century Schoolbook" pitchFamily="18" charset="0"/>
              </a:rPr>
              <a:t>6 eggs</a:t>
            </a:r>
          </a:p>
          <a:p>
            <a:r>
              <a:rPr lang="en-US" sz="1400" dirty="0" smtClean="0">
                <a:latin typeface="Century Schoolbook" pitchFamily="18" charset="0"/>
              </a:rPr>
              <a:t>grated </a:t>
            </a:r>
            <a:r>
              <a:rPr lang="en-US" sz="1400" dirty="0">
                <a:latin typeface="Century Schoolbook" pitchFamily="18" charset="0"/>
              </a:rPr>
              <a:t>peel of 2 oranges</a:t>
            </a:r>
          </a:p>
          <a:p>
            <a:r>
              <a:rPr lang="en-US" sz="1400" dirty="0">
                <a:latin typeface="Century Schoolbook" pitchFamily="18" charset="0"/>
              </a:rPr>
              <a:t>4 cups of self-rising flour</a:t>
            </a:r>
          </a:p>
          <a:p>
            <a:r>
              <a:rPr lang="en-US" sz="1400" dirty="0">
                <a:latin typeface="Century Schoolbook" pitchFamily="18" charset="0"/>
              </a:rPr>
              <a:t>3/4 cup of </a:t>
            </a:r>
            <a:r>
              <a:rPr lang="en-US" sz="1400" dirty="0" smtClean="0">
                <a:latin typeface="Century Schoolbook" pitchFamily="18" charset="0"/>
              </a:rPr>
              <a:t>milk</a:t>
            </a:r>
            <a:endParaRPr lang="en-US" sz="1400" dirty="0">
              <a:latin typeface="Century Schoolbook" pitchFamily="18" charset="0"/>
            </a:endParaRPr>
          </a:p>
          <a:p>
            <a:r>
              <a:rPr lang="en-US" sz="1400" dirty="0">
                <a:latin typeface="Century Schoolbook" pitchFamily="18" charset="0"/>
              </a:rPr>
              <a:t>1 coin wrapped in </a:t>
            </a:r>
            <a:r>
              <a:rPr lang="en-US" sz="1400" dirty="0" smtClean="0">
                <a:latin typeface="Century Schoolbook" pitchFamily="18" charset="0"/>
              </a:rPr>
              <a:t>foil</a:t>
            </a:r>
          </a:p>
          <a:p>
            <a:r>
              <a:rPr lang="nl-NL" sz="1400" dirty="0">
                <a:latin typeface="Century Schoolbook" pitchFamily="18" charset="0"/>
              </a:rPr>
              <a:t>1 tablespoon orange </a:t>
            </a:r>
            <a:r>
              <a:rPr lang="nl-NL" sz="1400" dirty="0" smtClean="0">
                <a:latin typeface="Century Schoolbook" pitchFamily="18" charset="0"/>
              </a:rPr>
              <a:t>zest</a:t>
            </a:r>
          </a:p>
          <a:p>
            <a:r>
              <a:rPr lang="nl-NL" sz="1400" dirty="0" smtClean="0">
                <a:latin typeface="Century Schoolbook" pitchFamily="18" charset="0"/>
              </a:rPr>
              <a:t> </a:t>
            </a:r>
            <a:r>
              <a:rPr lang="nl-NL" sz="1400" dirty="0">
                <a:latin typeface="Century Schoolbook" pitchFamily="18" charset="0"/>
              </a:rPr>
              <a:t>1 teaspoon vanilla</a:t>
            </a:r>
            <a:endParaRPr lang="en-US" sz="1400" dirty="0">
              <a:latin typeface="Century Schoolbook" pitchFamily="18" charset="0"/>
            </a:endParaRPr>
          </a:p>
        </p:txBody>
      </p:sp>
      <p:sp>
        <p:nvSpPr>
          <p:cNvPr id="5" name="Ορθογώνιο 4"/>
          <p:cNvSpPr/>
          <p:nvPr/>
        </p:nvSpPr>
        <p:spPr>
          <a:xfrm>
            <a:off x="3419872" y="692696"/>
            <a:ext cx="5400600" cy="5816977"/>
          </a:xfrm>
          <a:prstGeom prst="rect">
            <a:avLst/>
          </a:prstGeom>
        </p:spPr>
        <p:txBody>
          <a:bodyPr wrap="square">
            <a:spAutoFit/>
          </a:bodyPr>
          <a:lstStyle/>
          <a:p>
            <a:r>
              <a:rPr lang="en-US" sz="1200" dirty="0">
                <a:latin typeface="Century Schoolbook" pitchFamily="18" charset="0"/>
              </a:rPr>
              <a:t>Preheat the oven at </a:t>
            </a:r>
            <a:r>
              <a:rPr lang="en-US" sz="1200" dirty="0" smtClean="0">
                <a:latin typeface="Century Schoolbook" pitchFamily="18" charset="0"/>
              </a:rPr>
              <a:t> </a:t>
            </a:r>
            <a:r>
              <a:rPr lang="en-US" sz="1200" dirty="0">
                <a:latin typeface="Century Schoolbook" pitchFamily="18" charset="0"/>
              </a:rPr>
              <a:t>about </a:t>
            </a:r>
            <a:r>
              <a:rPr lang="en-US" sz="1200" dirty="0" smtClean="0">
                <a:latin typeface="Century Schoolbook" pitchFamily="18" charset="0"/>
              </a:rPr>
              <a:t>175 </a:t>
            </a:r>
            <a:r>
              <a:rPr lang="en-US" sz="1200" dirty="0">
                <a:latin typeface="Century Schoolbook" pitchFamily="18" charset="0"/>
              </a:rPr>
              <a:t>degrees </a:t>
            </a:r>
            <a:r>
              <a:rPr lang="en-US" sz="1200" dirty="0" smtClean="0">
                <a:latin typeface="Century Schoolbook" pitchFamily="18" charset="0"/>
              </a:rPr>
              <a:t>Celsius.</a:t>
            </a:r>
            <a:endParaRPr lang="en-US" sz="1200" dirty="0">
              <a:latin typeface="Century Schoolbook" pitchFamily="18" charset="0"/>
            </a:endParaRPr>
          </a:p>
          <a:p>
            <a:endParaRPr lang="en-US" sz="1200" dirty="0">
              <a:latin typeface="Century Schoolbook" pitchFamily="18" charset="0"/>
            </a:endParaRPr>
          </a:p>
          <a:p>
            <a:r>
              <a:rPr lang="en-US" sz="1200" dirty="0">
                <a:latin typeface="Century Schoolbook" pitchFamily="18" charset="0"/>
              </a:rPr>
              <a:t>2. Line the base of a 9-10 inch </a:t>
            </a:r>
            <a:r>
              <a:rPr lang="en-US" sz="1200" dirty="0" err="1">
                <a:latin typeface="Century Schoolbook" pitchFamily="18" charset="0"/>
              </a:rPr>
              <a:t>springform</a:t>
            </a:r>
            <a:r>
              <a:rPr lang="en-US" sz="1200" dirty="0">
                <a:latin typeface="Century Schoolbook" pitchFamily="18" charset="0"/>
              </a:rPr>
              <a:t> pan with wax paper and </a:t>
            </a:r>
            <a:r>
              <a:rPr lang="en-US" sz="1200" dirty="0" smtClean="0">
                <a:latin typeface="Century Schoolbook" pitchFamily="18" charset="0"/>
              </a:rPr>
              <a:t>put melted butter on</a:t>
            </a:r>
            <a:r>
              <a:rPr lang="en-US" sz="1200" dirty="0" smtClean="0">
                <a:latin typeface="Century Schoolbook" pitchFamily="18" charset="0"/>
              </a:rPr>
              <a:t> </a:t>
            </a:r>
            <a:r>
              <a:rPr lang="en-US" sz="1200" dirty="0">
                <a:latin typeface="Century Schoolbook" pitchFamily="18" charset="0"/>
              </a:rPr>
              <a:t>the sides.(You can use an even wider pan for a thinner cake-it will take less time to bake</a:t>
            </a:r>
            <a:r>
              <a:rPr lang="en-US" sz="1200" dirty="0" smtClean="0">
                <a:latin typeface="Century Schoolbook" pitchFamily="18" charset="0"/>
              </a:rPr>
              <a:t>)</a:t>
            </a:r>
            <a:endParaRPr lang="en-US" sz="1200" dirty="0">
              <a:latin typeface="Century Schoolbook" pitchFamily="18" charset="0"/>
            </a:endParaRPr>
          </a:p>
          <a:p>
            <a:r>
              <a:rPr lang="en-US" sz="1200" dirty="0">
                <a:latin typeface="Century Schoolbook" pitchFamily="18" charset="0"/>
              </a:rPr>
              <a:t>3. In a bowl, </a:t>
            </a:r>
            <a:r>
              <a:rPr lang="en-US" sz="1200" dirty="0" smtClean="0">
                <a:latin typeface="Century Schoolbook" pitchFamily="18" charset="0"/>
              </a:rPr>
              <a:t>mix</a:t>
            </a:r>
            <a:r>
              <a:rPr lang="en-US" sz="1200" dirty="0" smtClean="0">
                <a:latin typeface="Century Schoolbook" pitchFamily="18" charset="0"/>
              </a:rPr>
              <a:t> </a:t>
            </a:r>
            <a:r>
              <a:rPr lang="en-US" sz="1200" dirty="0">
                <a:latin typeface="Century Schoolbook" pitchFamily="18" charset="0"/>
              </a:rPr>
              <a:t>the sugar and </a:t>
            </a:r>
            <a:r>
              <a:rPr lang="en-US" sz="1200" dirty="0" smtClean="0">
                <a:latin typeface="Century Schoolbook" pitchFamily="18" charset="0"/>
              </a:rPr>
              <a:t>butter until it becomes like a cream.</a:t>
            </a:r>
            <a:endParaRPr lang="en-US" sz="1200" dirty="0" smtClean="0">
              <a:latin typeface="Century Schoolbook" pitchFamily="18" charset="0"/>
            </a:endParaRPr>
          </a:p>
          <a:p>
            <a:endParaRPr lang="en-US" sz="1200" dirty="0">
              <a:latin typeface="Century Schoolbook" pitchFamily="18" charset="0"/>
            </a:endParaRPr>
          </a:p>
          <a:p>
            <a:r>
              <a:rPr lang="en-US" sz="1200" dirty="0">
                <a:latin typeface="Century Schoolbook" pitchFamily="18" charset="0"/>
              </a:rPr>
              <a:t>4. Add </a:t>
            </a:r>
            <a:r>
              <a:rPr lang="en-US" sz="1200" dirty="0" smtClean="0">
                <a:latin typeface="Century Schoolbook" pitchFamily="18" charset="0"/>
              </a:rPr>
              <a:t>vanilla </a:t>
            </a:r>
            <a:r>
              <a:rPr lang="en-US" sz="1200" dirty="0">
                <a:latin typeface="Century Schoolbook" pitchFamily="18" charset="0"/>
              </a:rPr>
              <a:t>and orange zest- mix </a:t>
            </a:r>
            <a:r>
              <a:rPr lang="en-US" sz="1200" dirty="0" smtClean="0">
                <a:latin typeface="Century Schoolbook" pitchFamily="18" charset="0"/>
              </a:rPr>
              <a:t>in</a:t>
            </a:r>
            <a:r>
              <a:rPr lang="en-US" sz="1200" dirty="0" smtClean="0">
                <a:latin typeface="Century Schoolbook" pitchFamily="18" charset="0"/>
              </a:rPr>
              <a:t> </a:t>
            </a:r>
            <a:r>
              <a:rPr lang="en-US" sz="1200" dirty="0">
                <a:latin typeface="Century Schoolbook" pitchFamily="18" charset="0"/>
              </a:rPr>
              <a:t>a mixer </a:t>
            </a:r>
            <a:r>
              <a:rPr lang="en-US" sz="1200" dirty="0" smtClean="0">
                <a:latin typeface="Century Schoolbook" pitchFamily="18" charset="0"/>
              </a:rPr>
              <a:t> for about </a:t>
            </a:r>
            <a:r>
              <a:rPr lang="en-US" sz="1200" dirty="0">
                <a:latin typeface="Century Schoolbook" pitchFamily="18" charset="0"/>
              </a:rPr>
              <a:t>2 minutes.</a:t>
            </a:r>
          </a:p>
          <a:p>
            <a:endParaRPr lang="en-US" sz="1200" dirty="0">
              <a:latin typeface="Century Schoolbook" pitchFamily="18" charset="0"/>
            </a:endParaRPr>
          </a:p>
          <a:p>
            <a:r>
              <a:rPr lang="en-US" sz="1200" dirty="0">
                <a:latin typeface="Century Schoolbook" pitchFamily="18" charset="0"/>
              </a:rPr>
              <a:t>5. </a:t>
            </a:r>
            <a:r>
              <a:rPr lang="en-US" sz="1200" dirty="0">
                <a:latin typeface="Century Schoolbook" pitchFamily="18" charset="0"/>
              </a:rPr>
              <a:t> </a:t>
            </a:r>
            <a:r>
              <a:rPr lang="en-US" sz="1200" dirty="0" smtClean="0">
                <a:latin typeface="Century Schoolbook" pitchFamily="18" charset="0"/>
              </a:rPr>
              <a:t>Mix </a:t>
            </a:r>
            <a:r>
              <a:rPr lang="en-US" sz="1200" dirty="0" smtClean="0">
                <a:latin typeface="Century Schoolbook" pitchFamily="18" charset="0"/>
              </a:rPr>
              <a:t>the </a:t>
            </a:r>
            <a:r>
              <a:rPr lang="en-US" sz="1200" dirty="0">
                <a:latin typeface="Century Schoolbook" pitchFamily="18" charset="0"/>
              </a:rPr>
              <a:t>eggs in a small bowl and add </a:t>
            </a:r>
            <a:r>
              <a:rPr lang="en-US" sz="1200" dirty="0" smtClean="0">
                <a:latin typeface="Century Schoolbook" pitchFamily="18" charset="0"/>
              </a:rPr>
              <a:t> </a:t>
            </a:r>
            <a:r>
              <a:rPr lang="en-US" sz="1200" dirty="0">
                <a:latin typeface="Century Schoolbook" pitchFamily="18" charset="0"/>
              </a:rPr>
              <a:t>the butter </a:t>
            </a:r>
            <a:r>
              <a:rPr lang="en-US" sz="1200" dirty="0" smtClean="0">
                <a:latin typeface="Century Schoolbook" pitchFamily="18" charset="0"/>
              </a:rPr>
              <a:t>to the mixture </a:t>
            </a:r>
            <a:r>
              <a:rPr lang="en-US" sz="1200" dirty="0">
                <a:latin typeface="Century Schoolbook" pitchFamily="18" charset="0"/>
              </a:rPr>
              <a:t>and mix for another 2 minutes.</a:t>
            </a:r>
          </a:p>
          <a:p>
            <a:endParaRPr lang="en-US" sz="1200" dirty="0">
              <a:latin typeface="Century Schoolbook" pitchFamily="18" charset="0"/>
            </a:endParaRPr>
          </a:p>
          <a:p>
            <a:r>
              <a:rPr lang="en-US" sz="1200" dirty="0">
                <a:latin typeface="Century Schoolbook" pitchFamily="18" charset="0"/>
              </a:rPr>
              <a:t>6. Add </a:t>
            </a:r>
            <a:r>
              <a:rPr lang="en-US" sz="1200" dirty="0" smtClean="0">
                <a:latin typeface="Century Schoolbook" pitchFamily="18" charset="0"/>
              </a:rPr>
              <a:t>the flour to </a:t>
            </a:r>
            <a:r>
              <a:rPr lang="en-US" sz="1200" dirty="0">
                <a:latin typeface="Century Schoolbook" pitchFamily="18" charset="0"/>
              </a:rPr>
              <a:t>the </a:t>
            </a:r>
            <a:r>
              <a:rPr lang="en-US" sz="1200" dirty="0" smtClean="0">
                <a:latin typeface="Century Schoolbook" pitchFamily="18" charset="0"/>
              </a:rPr>
              <a:t>liquid</a:t>
            </a:r>
            <a:r>
              <a:rPr lang="en-US" sz="1200" dirty="0" smtClean="0">
                <a:latin typeface="Century Schoolbook" pitchFamily="18" charset="0"/>
              </a:rPr>
              <a:t> </a:t>
            </a:r>
            <a:r>
              <a:rPr lang="en-US" sz="1200" dirty="0">
                <a:latin typeface="Century Schoolbook" pitchFamily="18" charset="0"/>
              </a:rPr>
              <a:t>ingredients and mix for 2 minutes. If you </a:t>
            </a:r>
            <a:r>
              <a:rPr lang="en-US" sz="1200" dirty="0" smtClean="0">
                <a:latin typeface="Century Schoolbook" pitchFamily="18" charset="0"/>
              </a:rPr>
              <a:t>wand to put </a:t>
            </a:r>
            <a:r>
              <a:rPr lang="en-US" sz="1200" dirty="0">
                <a:latin typeface="Century Schoolbook" pitchFamily="18" charset="0"/>
              </a:rPr>
              <a:t>the coin in the </a:t>
            </a:r>
            <a:r>
              <a:rPr lang="en-US" sz="1200" dirty="0" smtClean="0">
                <a:latin typeface="Century Schoolbook" pitchFamily="18" charset="0"/>
              </a:rPr>
              <a:t>butter</a:t>
            </a:r>
            <a:r>
              <a:rPr lang="en-US" sz="1200" dirty="0">
                <a:latin typeface="Century Schoolbook" pitchFamily="18" charset="0"/>
              </a:rPr>
              <a:t>, </a:t>
            </a:r>
            <a:r>
              <a:rPr lang="en-US" sz="1200" dirty="0" smtClean="0">
                <a:latin typeface="Century Schoolbook" pitchFamily="18" charset="0"/>
              </a:rPr>
              <a:t>put </a:t>
            </a:r>
            <a:r>
              <a:rPr lang="en-US" sz="1200" dirty="0" smtClean="0">
                <a:latin typeface="Century Schoolbook" pitchFamily="18" charset="0"/>
              </a:rPr>
              <a:t>it </a:t>
            </a:r>
            <a:r>
              <a:rPr lang="en-US" sz="1200" dirty="0">
                <a:latin typeface="Century Schoolbook" pitchFamily="18" charset="0"/>
              </a:rPr>
              <a:t>now.</a:t>
            </a:r>
          </a:p>
          <a:p>
            <a:endParaRPr lang="en-US" sz="1200" dirty="0">
              <a:latin typeface="Century Schoolbook" pitchFamily="18" charset="0"/>
            </a:endParaRPr>
          </a:p>
          <a:p>
            <a:r>
              <a:rPr lang="en-US" sz="1200" dirty="0">
                <a:latin typeface="Century Schoolbook" pitchFamily="18" charset="0"/>
              </a:rPr>
              <a:t>7. Pour </a:t>
            </a:r>
            <a:r>
              <a:rPr lang="en-US" sz="1200" dirty="0" smtClean="0">
                <a:latin typeface="Century Schoolbook" pitchFamily="18" charset="0"/>
              </a:rPr>
              <a:t>butter </a:t>
            </a:r>
            <a:r>
              <a:rPr lang="en-US" sz="1200" dirty="0">
                <a:latin typeface="Century Schoolbook" pitchFamily="18" charset="0"/>
              </a:rPr>
              <a:t>(it will be thick) in the pan, smoothing the top with a spatula.</a:t>
            </a:r>
          </a:p>
          <a:p>
            <a:endParaRPr lang="en-US" sz="1200" dirty="0">
              <a:latin typeface="Century Schoolbook" pitchFamily="18" charset="0"/>
            </a:endParaRPr>
          </a:p>
          <a:p>
            <a:r>
              <a:rPr lang="en-US" sz="1200" dirty="0">
                <a:latin typeface="Century Schoolbook" pitchFamily="18" charset="0"/>
              </a:rPr>
              <a:t>8. Bake for about 45-60 minutes. Check with a thin sharp knife in the center, it should come out clean.</a:t>
            </a:r>
          </a:p>
          <a:p>
            <a:endParaRPr lang="en-US" sz="1200" dirty="0">
              <a:latin typeface="Century Schoolbook" pitchFamily="18" charset="0"/>
            </a:endParaRPr>
          </a:p>
          <a:p>
            <a:r>
              <a:rPr lang="en-US" sz="1200" dirty="0">
                <a:latin typeface="Century Schoolbook" pitchFamily="18" charset="0"/>
              </a:rPr>
              <a:t>9. Remove from </a:t>
            </a:r>
            <a:r>
              <a:rPr lang="en-US" sz="1200" dirty="0" smtClean="0">
                <a:latin typeface="Century Schoolbook" pitchFamily="18" charset="0"/>
              </a:rPr>
              <a:t> the oven </a:t>
            </a:r>
            <a:r>
              <a:rPr lang="en-US" sz="1200" dirty="0">
                <a:latin typeface="Century Schoolbook" pitchFamily="18" charset="0"/>
              </a:rPr>
              <a:t>and let cool.</a:t>
            </a:r>
          </a:p>
          <a:p>
            <a:endParaRPr lang="en-US" sz="1200" dirty="0">
              <a:latin typeface="Century Schoolbook" pitchFamily="18" charset="0"/>
            </a:endParaRPr>
          </a:p>
          <a:p>
            <a:r>
              <a:rPr lang="en-US" sz="1200" dirty="0">
                <a:latin typeface="Century Schoolbook" pitchFamily="18" charset="0"/>
              </a:rPr>
              <a:t>10. Release the pan and </a:t>
            </a:r>
            <a:r>
              <a:rPr lang="en-US" sz="1200" dirty="0" smtClean="0">
                <a:latin typeface="Century Schoolbook" pitchFamily="18" charset="0"/>
              </a:rPr>
              <a:t>turn the </a:t>
            </a:r>
            <a:r>
              <a:rPr lang="en-US" sz="1200" dirty="0">
                <a:latin typeface="Century Schoolbook" pitchFamily="18" charset="0"/>
              </a:rPr>
              <a:t>cake upside-down on another plate. If </a:t>
            </a:r>
            <a:r>
              <a:rPr lang="en-US" sz="1200" dirty="0">
                <a:latin typeface="Century Schoolbook" pitchFamily="18" charset="0"/>
              </a:rPr>
              <a:t> </a:t>
            </a:r>
            <a:r>
              <a:rPr lang="en-US" sz="1200" dirty="0" smtClean="0">
                <a:latin typeface="Century Schoolbook" pitchFamily="18" charset="0"/>
              </a:rPr>
              <a:t>you want to put</a:t>
            </a:r>
            <a:r>
              <a:rPr lang="en-US" sz="1200" dirty="0" smtClean="0">
                <a:latin typeface="Century Schoolbook" pitchFamily="18" charset="0"/>
              </a:rPr>
              <a:t> </a:t>
            </a:r>
            <a:r>
              <a:rPr lang="en-US" sz="1200" dirty="0">
                <a:latin typeface="Century Schoolbook" pitchFamily="18" charset="0"/>
              </a:rPr>
              <a:t>the coin in now, wrap in foil and push it through the cake. Turn </a:t>
            </a:r>
            <a:r>
              <a:rPr lang="en-US" sz="1200" dirty="0" smtClean="0">
                <a:latin typeface="Century Schoolbook" pitchFamily="18" charset="0"/>
              </a:rPr>
              <a:t> the cake </a:t>
            </a:r>
            <a:r>
              <a:rPr lang="en-US" sz="1200" dirty="0">
                <a:latin typeface="Century Schoolbook" pitchFamily="18" charset="0"/>
              </a:rPr>
              <a:t>back on top and sprinkle with powdered </a:t>
            </a:r>
            <a:r>
              <a:rPr lang="en-US" sz="1200" dirty="0" smtClean="0">
                <a:latin typeface="Century Schoolbook" pitchFamily="18" charset="0"/>
              </a:rPr>
              <a:t>sugar. </a:t>
            </a:r>
            <a:r>
              <a:rPr lang="en-US" sz="1200" dirty="0">
                <a:latin typeface="Century Schoolbook" pitchFamily="18" charset="0"/>
              </a:rPr>
              <a:t>You can make a design using paper cut outs or using almonds or raisins or you can ice the cake with a simple icing made with powdered sugar and water. Make sure you have </a:t>
            </a:r>
            <a:r>
              <a:rPr lang="en-US" sz="1200">
                <a:latin typeface="Century Schoolbook" pitchFamily="18" charset="0"/>
              </a:rPr>
              <a:t>a </a:t>
            </a:r>
            <a:r>
              <a:rPr lang="en-US" sz="1200" smtClean="0">
                <a:latin typeface="Century Schoolbook" pitchFamily="18" charset="0"/>
              </a:rPr>
              <a:t> reward for </a:t>
            </a:r>
            <a:r>
              <a:rPr lang="en-US" sz="1200" dirty="0">
                <a:latin typeface="Century Schoolbook" pitchFamily="18" charset="0"/>
              </a:rPr>
              <a:t>the person who will get the coin in </a:t>
            </a:r>
            <a:r>
              <a:rPr lang="en-US" sz="1200" dirty="0" smtClean="0">
                <a:latin typeface="Century Schoolbook" pitchFamily="18" charset="0"/>
              </a:rPr>
              <a:t>his </a:t>
            </a:r>
            <a:r>
              <a:rPr lang="en-US" sz="1200" dirty="0" smtClean="0">
                <a:latin typeface="Century Schoolbook" pitchFamily="18" charset="0"/>
              </a:rPr>
              <a:t>piece</a:t>
            </a:r>
            <a:r>
              <a:rPr lang="en-US" sz="1200" dirty="0">
                <a:latin typeface="Century Schoolbook" pitchFamily="18" charset="0"/>
              </a:rPr>
              <a:t>.. </a:t>
            </a:r>
            <a:endParaRPr lang="el-GR" sz="1200" dirty="0">
              <a:latin typeface="Century Schoolbook"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 y="2492896"/>
            <a:ext cx="3203088" cy="378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794267" y="-171986"/>
            <a:ext cx="300107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Vasilopita</a:t>
            </a:r>
            <a:endParaRPr lang="el-G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9630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2</a:t>
            </a:fld>
            <a:endParaRPr lang="el-GR"/>
          </a:p>
        </p:txBody>
      </p:sp>
      <p:sp>
        <p:nvSpPr>
          <p:cNvPr id="4" name="Ορθογώνιο 3"/>
          <p:cNvSpPr/>
          <p:nvPr/>
        </p:nvSpPr>
        <p:spPr>
          <a:xfrm>
            <a:off x="179512" y="548680"/>
            <a:ext cx="8892480" cy="3139321"/>
          </a:xfrm>
          <a:prstGeom prst="rect">
            <a:avLst/>
          </a:prstGeom>
        </p:spPr>
        <p:txBody>
          <a:bodyPr wrap="square">
            <a:spAutoFit/>
          </a:bodyPr>
          <a:lstStyle/>
          <a:p>
            <a:r>
              <a:rPr lang="en-US" b="1" dirty="0"/>
              <a:t>The Greek custom of </a:t>
            </a:r>
            <a:r>
              <a:rPr lang="en-US" b="1" dirty="0" smtClean="0"/>
              <a:t> </a:t>
            </a:r>
            <a:r>
              <a:rPr lang="en-US" b="1" dirty="0" err="1"/>
              <a:t>V</a:t>
            </a:r>
            <a:r>
              <a:rPr lang="en-US" b="1" dirty="0" err="1" smtClean="0"/>
              <a:t>asilopita</a:t>
            </a:r>
            <a:endParaRPr lang="en-US" b="1" dirty="0" smtClean="0"/>
          </a:p>
          <a:p>
            <a:r>
              <a:rPr lang="en-US" dirty="0" err="1"/>
              <a:t>Vasilopita</a:t>
            </a:r>
            <a:r>
              <a:rPr lang="en-US" dirty="0"/>
              <a:t> </a:t>
            </a:r>
            <a:r>
              <a:rPr lang="en-US" dirty="0" smtClean="0"/>
              <a:t>is </a:t>
            </a:r>
            <a:r>
              <a:rPr lang="en-US" dirty="0"/>
              <a:t>a New Year's Day bread or cake in </a:t>
            </a:r>
            <a:r>
              <a:rPr lang="en-US" dirty="0" smtClean="0"/>
              <a:t>Greece. On </a:t>
            </a:r>
            <a:r>
              <a:rPr lang="en-US" dirty="0"/>
              <a:t>New Year's Day families cut the </a:t>
            </a:r>
            <a:r>
              <a:rPr lang="en-US" dirty="0" err="1"/>
              <a:t>vasilopita</a:t>
            </a:r>
            <a:r>
              <a:rPr lang="en-US" dirty="0"/>
              <a:t> to bless the house and bring good luck for the new year. This is usually done at the midnight of New Year's Eve. A coin is hidden in the bread by slipping it into the dough before </a:t>
            </a:r>
            <a:r>
              <a:rPr lang="en-US" dirty="0" smtClean="0"/>
              <a:t>baking it. </a:t>
            </a:r>
            <a:r>
              <a:rPr lang="en-US" dirty="0"/>
              <a:t>At midnight the sign of the cross is etched with a knife across the cake. A piece of cake is sliced for each member of the family and any visitors present at the time, by order of age from eldest to youngest. Slices are also cut for various </a:t>
            </a:r>
            <a:r>
              <a:rPr lang="en-US" dirty="0" smtClean="0"/>
              <a:t>holly </a:t>
            </a:r>
            <a:r>
              <a:rPr lang="en-US" dirty="0"/>
              <a:t>people or </a:t>
            </a:r>
            <a:r>
              <a:rPr lang="en-US" dirty="0" smtClean="0"/>
              <a:t>groups of people in need, </a:t>
            </a:r>
            <a:r>
              <a:rPr lang="en-US" dirty="0"/>
              <a:t>depending on local and family tradition. They may </a:t>
            </a:r>
            <a:r>
              <a:rPr lang="en-US" dirty="0" smtClean="0"/>
              <a:t>include the Lord, </a:t>
            </a:r>
            <a:r>
              <a:rPr lang="en-US" dirty="0"/>
              <a:t>St. Basil and other saints, the poor, the household, or the </a:t>
            </a:r>
            <a:r>
              <a:rPr lang="en-US" dirty="0" err="1" smtClean="0"/>
              <a:t>Kallikanzaroi</a:t>
            </a:r>
            <a:r>
              <a:rPr lang="en-US" dirty="0" smtClean="0"/>
              <a:t>. </a:t>
            </a:r>
            <a:r>
              <a:rPr lang="en-US" dirty="0"/>
              <a:t>In older times, the coin </a:t>
            </a:r>
            <a:r>
              <a:rPr lang="en-US" dirty="0" smtClean="0"/>
              <a:t>was often a </a:t>
            </a:r>
            <a:r>
              <a:rPr lang="en-US" dirty="0"/>
              <a:t>valuable one, such as a </a:t>
            </a:r>
            <a:r>
              <a:rPr lang="en-US" dirty="0" smtClean="0"/>
              <a:t>gold sovereign. </a:t>
            </a:r>
            <a:r>
              <a:rPr lang="en-US" dirty="0"/>
              <a:t>Nowadays there is often a prearranged gift, </a:t>
            </a:r>
            <a:r>
              <a:rPr lang="en-US" dirty="0" smtClean="0"/>
              <a:t>money, or </a:t>
            </a:r>
            <a:r>
              <a:rPr lang="en-US" dirty="0" smtClean="0"/>
              <a:t>something else</a:t>
            </a:r>
            <a:r>
              <a:rPr lang="en-US" dirty="0" smtClean="0"/>
              <a:t> </a:t>
            </a:r>
            <a:r>
              <a:rPr lang="en-US" dirty="0"/>
              <a:t>to be given to the coin recipient.</a:t>
            </a:r>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573016"/>
            <a:ext cx="33123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0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3</a:t>
            </a:fld>
            <a:endParaRPr lang="el-GR"/>
          </a:p>
        </p:txBody>
      </p:sp>
      <p:sp>
        <p:nvSpPr>
          <p:cNvPr id="3" name="Ορθογώνιο 2"/>
          <p:cNvSpPr/>
          <p:nvPr/>
        </p:nvSpPr>
        <p:spPr>
          <a:xfrm>
            <a:off x="2267744" y="1844824"/>
            <a:ext cx="5750869" cy="4801314"/>
          </a:xfrm>
          <a:prstGeom prst="rect">
            <a:avLst/>
          </a:prstGeom>
        </p:spPr>
        <p:txBody>
          <a:bodyPr wrap="square">
            <a:spAutoFit/>
          </a:bodyPr>
          <a:lstStyle/>
          <a:p>
            <a:r>
              <a:rPr lang="en-US" dirty="0"/>
              <a:t> </a:t>
            </a:r>
            <a:r>
              <a:rPr lang="en-US" dirty="0" smtClean="0"/>
              <a:t>  </a:t>
            </a:r>
            <a:endParaRPr lang="en-US" dirty="0"/>
          </a:p>
          <a:p>
            <a:r>
              <a:rPr lang="en-US" dirty="0"/>
              <a:t>During the reign of Julian the Apostate, when the Byzantine Empire declared war </a:t>
            </a:r>
            <a:r>
              <a:rPr lang="en-US" dirty="0" smtClean="0"/>
              <a:t>against</a:t>
            </a:r>
            <a:r>
              <a:rPr lang="en-US" dirty="0" smtClean="0"/>
              <a:t> </a:t>
            </a:r>
            <a:r>
              <a:rPr lang="en-US" dirty="0"/>
              <a:t>Persia, Julian crossed </a:t>
            </a:r>
            <a:r>
              <a:rPr lang="en-US" dirty="0" smtClean="0"/>
              <a:t>Caesarea  with </a:t>
            </a:r>
            <a:r>
              <a:rPr lang="en-US" dirty="0"/>
              <a:t>his </a:t>
            </a:r>
            <a:r>
              <a:rPr lang="en-US" dirty="0" smtClean="0"/>
              <a:t>army. Then he </a:t>
            </a:r>
            <a:r>
              <a:rPr lang="en-US" dirty="0"/>
              <a:t>ordered to tax </a:t>
            </a:r>
            <a:r>
              <a:rPr lang="en-US" dirty="0" smtClean="0"/>
              <a:t> </a:t>
            </a:r>
            <a:r>
              <a:rPr lang="en-US" dirty="0"/>
              <a:t>the </a:t>
            </a:r>
            <a:r>
              <a:rPr lang="en-US" dirty="0" smtClean="0"/>
              <a:t>whole province </a:t>
            </a:r>
            <a:r>
              <a:rPr lang="en-US" dirty="0"/>
              <a:t>and the money </a:t>
            </a:r>
            <a:r>
              <a:rPr lang="en-US" dirty="0" smtClean="0"/>
              <a:t>would </a:t>
            </a:r>
            <a:r>
              <a:rPr lang="en-US" dirty="0" smtClean="0"/>
              <a:t>be taken </a:t>
            </a:r>
            <a:r>
              <a:rPr lang="en-US" dirty="0"/>
              <a:t>back to Istanbul. Thus, residents were forced to give </a:t>
            </a:r>
            <a:r>
              <a:rPr lang="en-US" dirty="0" smtClean="0"/>
              <a:t>whatever </a:t>
            </a:r>
            <a:r>
              <a:rPr lang="en-US" dirty="0"/>
              <a:t>each </a:t>
            </a:r>
            <a:r>
              <a:rPr lang="en-US" dirty="0" smtClean="0"/>
              <a:t>had, </a:t>
            </a:r>
            <a:r>
              <a:rPr lang="en-US" dirty="0"/>
              <a:t>gold coins etc. But Julian </a:t>
            </a:r>
            <a:r>
              <a:rPr lang="en-US" dirty="0" smtClean="0"/>
              <a:t>was ingloriously </a:t>
            </a:r>
            <a:r>
              <a:rPr lang="en-US" dirty="0"/>
              <a:t>killed in a battle in the war with the </a:t>
            </a:r>
            <a:r>
              <a:rPr lang="en-US" dirty="0" smtClean="0"/>
              <a:t>Persians. Then Saint </a:t>
            </a:r>
            <a:r>
              <a:rPr lang="en-US" dirty="0" err="1" smtClean="0"/>
              <a:t>Vasilis</a:t>
            </a:r>
            <a:r>
              <a:rPr lang="en-US" dirty="0" smtClean="0"/>
              <a:t>(Santa Claus)  </a:t>
            </a:r>
            <a:r>
              <a:rPr lang="en-US" dirty="0" smtClean="0"/>
              <a:t>ordered</a:t>
            </a:r>
            <a:r>
              <a:rPr lang="en-US" dirty="0" smtClean="0"/>
              <a:t> </a:t>
            </a:r>
            <a:r>
              <a:rPr lang="en-US" dirty="0" smtClean="0"/>
              <a:t>half of the taxes to be given </a:t>
            </a:r>
            <a:r>
              <a:rPr lang="en-US" dirty="0"/>
              <a:t>to the </a:t>
            </a:r>
            <a:r>
              <a:rPr lang="en-US" dirty="0" smtClean="0"/>
              <a:t>poor. A </a:t>
            </a:r>
            <a:r>
              <a:rPr lang="en-US" dirty="0"/>
              <a:t>small part </a:t>
            </a:r>
            <a:r>
              <a:rPr lang="en-US" dirty="0" smtClean="0"/>
              <a:t>was kept </a:t>
            </a:r>
            <a:r>
              <a:rPr lang="en-US" dirty="0"/>
              <a:t>for the needs of </a:t>
            </a:r>
            <a:r>
              <a:rPr lang="en-US" dirty="0" smtClean="0"/>
              <a:t>the institution </a:t>
            </a:r>
            <a:r>
              <a:rPr lang="en-US" dirty="0"/>
              <a:t>of </a:t>
            </a:r>
            <a:r>
              <a:rPr lang="en-US" dirty="0" err="1" smtClean="0"/>
              <a:t>Vasiliada</a:t>
            </a:r>
            <a:r>
              <a:rPr lang="en-US" dirty="0" smtClean="0"/>
              <a:t>(an institution which he founded to help poor people) </a:t>
            </a:r>
            <a:r>
              <a:rPr lang="en-US" dirty="0"/>
              <a:t>and the </a:t>
            </a:r>
            <a:r>
              <a:rPr lang="en-US" dirty="0" smtClean="0"/>
              <a:t>rest was to be distributed </a:t>
            </a:r>
            <a:r>
              <a:rPr lang="en-US" dirty="0"/>
              <a:t>to </a:t>
            </a:r>
            <a:r>
              <a:rPr lang="en-US" dirty="0" smtClean="0"/>
              <a:t> the residents:  </a:t>
            </a:r>
            <a:r>
              <a:rPr lang="en-US" dirty="0" smtClean="0"/>
              <a:t>he gave an </a:t>
            </a:r>
            <a:r>
              <a:rPr lang="en-US" dirty="0" smtClean="0"/>
              <a:t>order</a:t>
            </a:r>
            <a:r>
              <a:rPr lang="en-US" dirty="0" smtClean="0"/>
              <a:t> </a:t>
            </a:r>
            <a:r>
              <a:rPr lang="en-US" dirty="0"/>
              <a:t>to </a:t>
            </a:r>
            <a:r>
              <a:rPr lang="en-US" dirty="0" smtClean="0"/>
              <a:t>make </a:t>
            </a:r>
            <a:r>
              <a:rPr lang="en-US" dirty="0" smtClean="0"/>
              <a:t>bread and a </a:t>
            </a:r>
            <a:r>
              <a:rPr lang="en-US" dirty="0"/>
              <a:t>coin or </a:t>
            </a:r>
            <a:r>
              <a:rPr lang="en-US" dirty="0" smtClean="0"/>
              <a:t>gold to be </a:t>
            </a:r>
            <a:r>
              <a:rPr lang="en-US" dirty="0" smtClean="0"/>
              <a:t>placed inside. </a:t>
            </a:r>
            <a:r>
              <a:rPr lang="en-US" dirty="0" smtClean="0"/>
              <a:t>Bread </a:t>
            </a:r>
            <a:r>
              <a:rPr lang="en-US" dirty="0" smtClean="0"/>
              <a:t>was </a:t>
            </a:r>
            <a:r>
              <a:rPr lang="en-US" dirty="0"/>
              <a:t>distributed </a:t>
            </a:r>
            <a:r>
              <a:rPr lang="en-US" dirty="0" smtClean="0"/>
              <a:t>to </a:t>
            </a:r>
            <a:r>
              <a:rPr lang="en-US" dirty="0"/>
              <a:t>the houses, </a:t>
            </a:r>
            <a:r>
              <a:rPr lang="en-US" dirty="0" smtClean="0"/>
              <a:t>so, as </a:t>
            </a:r>
            <a:r>
              <a:rPr lang="en-US" dirty="0" smtClean="0"/>
              <a:t>they were </a:t>
            </a:r>
            <a:r>
              <a:rPr lang="en-US" dirty="0" smtClean="0"/>
              <a:t>eating the bread </a:t>
            </a:r>
            <a:r>
              <a:rPr lang="en-US" dirty="0" smtClean="0"/>
              <a:t>they </a:t>
            </a:r>
            <a:r>
              <a:rPr lang="en-US" dirty="0"/>
              <a:t>found something inside. </a:t>
            </a:r>
            <a:r>
              <a:rPr lang="en-US" dirty="0" smtClean="0"/>
              <a:t>This was how the custom  of the pie,  which is called </a:t>
            </a:r>
            <a:r>
              <a:rPr lang="en-US" dirty="0" err="1" smtClean="0"/>
              <a:t>Vasilopita</a:t>
            </a:r>
            <a:r>
              <a:rPr lang="en-US" dirty="0" smtClean="0"/>
              <a:t>,  </a:t>
            </a:r>
            <a:r>
              <a:rPr lang="en-US" dirty="0" smtClean="0"/>
              <a:t> was born </a:t>
            </a:r>
            <a:r>
              <a:rPr lang="en-US" dirty="0"/>
              <a:t>.</a:t>
            </a:r>
            <a:endParaRPr lang="en-US" dirty="0"/>
          </a:p>
        </p:txBody>
      </p:sp>
      <p:sp>
        <p:nvSpPr>
          <p:cNvPr id="4" name="Ορθογώνιο 3"/>
          <p:cNvSpPr/>
          <p:nvPr/>
        </p:nvSpPr>
        <p:spPr>
          <a:xfrm>
            <a:off x="1701770" y="1196752"/>
            <a:ext cx="5615641" cy="307777"/>
          </a:xfrm>
          <a:prstGeom prst="rect">
            <a:avLst/>
          </a:prstGeom>
          <a:noFill/>
        </p:spPr>
        <p:txBody>
          <a:bodyPr wrap="none" lIns="91440" tIns="45720" rIns="91440" bIns="45720">
            <a:spAutoFit/>
          </a:bodyPr>
          <a:lstStyle/>
          <a:p>
            <a:pPr algn="ct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The </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greek</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 myth of </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Vasilopita</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 and Santa Claus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53" y="55708"/>
            <a:ext cx="621188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93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A6DE175C-48F2-40DB-825F-648A5B9FA226}" type="slidenum">
              <a:rPr lang="el-GR" smtClean="0"/>
              <a:t>4</a:t>
            </a:fld>
            <a:endParaRPr lang="el-GR"/>
          </a:p>
        </p:txBody>
      </p:sp>
      <p:sp>
        <p:nvSpPr>
          <p:cNvPr id="6" name="Διπλωμένη γωνία 5"/>
          <p:cNvSpPr/>
          <p:nvPr/>
        </p:nvSpPr>
        <p:spPr>
          <a:xfrm>
            <a:off x="179512" y="404664"/>
            <a:ext cx="5256584" cy="6120680"/>
          </a:xfrm>
          <a:prstGeom prst="foldedCorner">
            <a:avLst>
              <a:gd name="adj" fmla="val 11648"/>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dirty="0"/>
          </a:p>
          <a:p>
            <a:r>
              <a:rPr lang="en-US" dirty="0"/>
              <a:t> </a:t>
            </a:r>
            <a:endParaRPr lang="el-GR" dirty="0"/>
          </a:p>
          <a:p>
            <a:r>
              <a:rPr lang="en-US" dirty="0" err="1" smtClean="0">
                <a:solidFill>
                  <a:schemeClr val="tx1"/>
                </a:solidFill>
                <a:latin typeface="Century Schoolbook" pitchFamily="18" charset="0"/>
              </a:rPr>
              <a:t>kallikanzagoi</a:t>
            </a:r>
            <a:endParaRPr lang="el-GR" dirty="0">
              <a:solidFill>
                <a:schemeClr val="tx1"/>
              </a:solidFill>
              <a:latin typeface="Century Schoolbook" pitchFamily="18" charset="0"/>
            </a:endParaRPr>
          </a:p>
          <a:p>
            <a:r>
              <a:rPr lang="en-US" dirty="0">
                <a:solidFill>
                  <a:schemeClr val="tx1"/>
                </a:solidFill>
                <a:latin typeface="Century Schoolbook" pitchFamily="18" charset="0"/>
              </a:rPr>
              <a:t> </a:t>
            </a:r>
            <a:endParaRPr lang="el-GR" dirty="0">
              <a:solidFill>
                <a:schemeClr val="tx1"/>
              </a:solidFill>
              <a:latin typeface="Century Schoolbook" pitchFamily="18" charset="0"/>
            </a:endParaRPr>
          </a:p>
          <a:p>
            <a:r>
              <a:rPr lang="en-US" dirty="0">
                <a:solidFill>
                  <a:schemeClr val="tx1"/>
                </a:solidFill>
                <a:latin typeface="Century Schoolbook" pitchFamily="18" charset="0"/>
              </a:rPr>
              <a:t>In the myth they appear as tall, brown-skinned, with short hair and disheveled, with red eyes, monkey’s teeth, shaggy , monkey’s hands and nails , donkey’s feet,  sometimes naked , sometimes ragged with hat of bristles and shoes made from iron or </a:t>
            </a:r>
            <a:r>
              <a:rPr lang="en-US" dirty="0" err="1">
                <a:solidFill>
                  <a:schemeClr val="tx1"/>
                </a:solidFill>
                <a:latin typeface="Century Schoolbook" pitchFamily="18" charset="0"/>
              </a:rPr>
              <a:t>tsarouhia</a:t>
            </a:r>
            <a:r>
              <a:rPr lang="en-US" dirty="0">
                <a:solidFill>
                  <a:schemeClr val="tx1"/>
                </a:solidFill>
                <a:latin typeface="Century Schoolbook" pitchFamily="18" charset="0"/>
              </a:rPr>
              <a:t>. </a:t>
            </a:r>
            <a:r>
              <a:rPr lang="en-US" dirty="0" err="1" smtClean="0">
                <a:solidFill>
                  <a:schemeClr val="tx1"/>
                </a:solidFill>
                <a:latin typeface="Century Schoolbook" pitchFamily="18" charset="0"/>
              </a:rPr>
              <a:t>Kallikanzagoi</a:t>
            </a:r>
            <a:r>
              <a:rPr lang="en-US" dirty="0" smtClean="0">
                <a:solidFill>
                  <a:schemeClr val="tx1"/>
                </a:solidFill>
                <a:latin typeface="Century Schoolbook" pitchFamily="18" charset="0"/>
              </a:rPr>
              <a:t> come </a:t>
            </a:r>
            <a:r>
              <a:rPr lang="en-US" dirty="0" smtClean="0">
                <a:solidFill>
                  <a:schemeClr val="tx1"/>
                </a:solidFill>
                <a:latin typeface="Century Schoolbook" pitchFamily="18" charset="0"/>
              </a:rPr>
              <a:t>from </a:t>
            </a:r>
            <a:r>
              <a:rPr lang="en-US" dirty="0">
                <a:solidFill>
                  <a:schemeClr val="tx1"/>
                </a:solidFill>
                <a:latin typeface="Century Schoolbook" pitchFamily="18" charset="0"/>
              </a:rPr>
              <a:t>the " Underworld </a:t>
            </a:r>
            <a:r>
              <a:rPr lang="en-US" dirty="0" smtClean="0">
                <a:solidFill>
                  <a:schemeClr val="tx1"/>
                </a:solidFill>
                <a:latin typeface="Century Schoolbook" pitchFamily="18" charset="0"/>
              </a:rPr>
              <a:t>", </a:t>
            </a:r>
            <a:r>
              <a:rPr lang="en-US" dirty="0">
                <a:solidFill>
                  <a:schemeClr val="tx1"/>
                </a:solidFill>
                <a:latin typeface="Century Schoolbook" pitchFamily="18" charset="0"/>
              </a:rPr>
              <a:t>called </a:t>
            </a:r>
            <a:r>
              <a:rPr lang="en-US" dirty="0" smtClean="0">
                <a:solidFill>
                  <a:schemeClr val="tx1"/>
                </a:solidFill>
                <a:latin typeface="Century Schoolbook" pitchFamily="18" charset="0"/>
              </a:rPr>
              <a:t>Hades on Christmas Eve. </a:t>
            </a:r>
            <a:r>
              <a:rPr lang="en-US" dirty="0">
                <a:solidFill>
                  <a:schemeClr val="tx1"/>
                </a:solidFill>
                <a:latin typeface="Century Schoolbook" pitchFamily="18" charset="0"/>
              </a:rPr>
              <a:t>They stay on the surface </a:t>
            </a:r>
            <a:r>
              <a:rPr lang="en-US" dirty="0" smtClean="0">
                <a:solidFill>
                  <a:schemeClr val="tx1"/>
                </a:solidFill>
                <a:latin typeface="Century Schoolbook" pitchFamily="18" charset="0"/>
              </a:rPr>
              <a:t>of the earth for </a:t>
            </a:r>
            <a:r>
              <a:rPr lang="en-US" dirty="0">
                <a:solidFill>
                  <a:schemeClr val="tx1"/>
                </a:solidFill>
                <a:latin typeface="Century Schoolbook" pitchFamily="18" charset="0"/>
              </a:rPr>
              <a:t>twelve days</a:t>
            </a:r>
            <a:r>
              <a:rPr lang="en-US" dirty="0" smtClean="0">
                <a:solidFill>
                  <a:schemeClr val="tx1"/>
                </a:solidFill>
                <a:latin typeface="Century Schoolbook" pitchFamily="18" charset="0"/>
              </a:rPr>
              <a:t>. Besides </a:t>
            </a:r>
            <a:r>
              <a:rPr lang="en-US" dirty="0">
                <a:solidFill>
                  <a:schemeClr val="tx1"/>
                </a:solidFill>
                <a:latin typeface="Century Schoolbook" pitchFamily="18" charset="0"/>
              </a:rPr>
              <a:t>the twelve days </a:t>
            </a:r>
            <a:r>
              <a:rPr lang="en-US" dirty="0" err="1" smtClean="0">
                <a:solidFill>
                  <a:schemeClr val="tx1"/>
                </a:solidFill>
                <a:latin typeface="Century Schoolbook" pitchFamily="18" charset="0"/>
              </a:rPr>
              <a:t>kallikanzago</a:t>
            </a:r>
            <a:r>
              <a:rPr lang="en-US" dirty="0" err="1">
                <a:solidFill>
                  <a:schemeClr val="tx1"/>
                </a:solidFill>
                <a:latin typeface="Century Schoolbook" pitchFamily="18" charset="0"/>
              </a:rPr>
              <a:t>i</a:t>
            </a:r>
            <a:r>
              <a:rPr lang="en-US" dirty="0" smtClean="0">
                <a:solidFill>
                  <a:schemeClr val="tx1"/>
                </a:solidFill>
                <a:latin typeface="Century Schoolbook" pitchFamily="18" charset="0"/>
              </a:rPr>
              <a:t> </a:t>
            </a:r>
            <a:r>
              <a:rPr lang="en-US" dirty="0">
                <a:solidFill>
                  <a:schemeClr val="tx1"/>
                </a:solidFill>
                <a:latin typeface="Century Schoolbook" pitchFamily="18" charset="0"/>
              </a:rPr>
              <a:t>live in the center of the earth and saw off the tree that holds the earth. They appear on the surface </a:t>
            </a:r>
            <a:r>
              <a:rPr lang="en-US" dirty="0" smtClean="0">
                <a:solidFill>
                  <a:schemeClr val="tx1"/>
                </a:solidFill>
                <a:latin typeface="Century Schoolbook" pitchFamily="18" charset="0"/>
              </a:rPr>
              <a:t>we they have almost finished this job, </a:t>
            </a:r>
            <a:r>
              <a:rPr lang="en-US" dirty="0">
                <a:solidFill>
                  <a:schemeClr val="tx1"/>
                </a:solidFill>
                <a:latin typeface="Century Schoolbook" pitchFamily="18" charset="0"/>
              </a:rPr>
              <a:t>because </a:t>
            </a:r>
            <a:r>
              <a:rPr lang="en-US" dirty="0" smtClean="0">
                <a:solidFill>
                  <a:schemeClr val="tx1"/>
                </a:solidFill>
                <a:latin typeface="Century Schoolbook" pitchFamily="18" charset="0"/>
              </a:rPr>
              <a:t>they are </a:t>
            </a:r>
            <a:r>
              <a:rPr lang="en-US" dirty="0">
                <a:solidFill>
                  <a:schemeClr val="tx1"/>
                </a:solidFill>
                <a:latin typeface="Century Schoolbook" pitchFamily="18" charset="0"/>
              </a:rPr>
              <a:t>afraid that when </a:t>
            </a:r>
            <a:r>
              <a:rPr lang="en-US" dirty="0" smtClean="0">
                <a:solidFill>
                  <a:schemeClr val="tx1"/>
                </a:solidFill>
                <a:latin typeface="Century Schoolbook" pitchFamily="18" charset="0"/>
              </a:rPr>
              <a:t>the earth </a:t>
            </a:r>
            <a:r>
              <a:rPr lang="en-US" dirty="0">
                <a:solidFill>
                  <a:schemeClr val="tx1"/>
                </a:solidFill>
                <a:latin typeface="Century Schoolbook" pitchFamily="18" charset="0"/>
              </a:rPr>
              <a:t>collapses they will </a:t>
            </a:r>
            <a:r>
              <a:rPr lang="en-US" dirty="0" smtClean="0">
                <a:solidFill>
                  <a:schemeClr val="tx1"/>
                </a:solidFill>
                <a:latin typeface="Century Schoolbook" pitchFamily="18" charset="0"/>
              </a:rPr>
              <a:t>be smashed. </a:t>
            </a:r>
            <a:r>
              <a:rPr lang="en-US" dirty="0" smtClean="0">
                <a:solidFill>
                  <a:schemeClr val="tx1"/>
                </a:solidFill>
                <a:latin typeface="Century Schoolbook" pitchFamily="18" charset="0"/>
              </a:rPr>
              <a:t>They </a:t>
            </a:r>
            <a:r>
              <a:rPr lang="en-US" dirty="0" smtClean="0">
                <a:solidFill>
                  <a:schemeClr val="tx1"/>
                </a:solidFill>
                <a:latin typeface="Century Schoolbook" pitchFamily="18" charset="0"/>
              </a:rPr>
              <a:t>disappear </a:t>
            </a:r>
            <a:r>
              <a:rPr lang="en-US" dirty="0">
                <a:solidFill>
                  <a:schemeClr val="tx1"/>
                </a:solidFill>
                <a:latin typeface="Century Schoolbook" pitchFamily="18" charset="0"/>
              </a:rPr>
              <a:t>into the underworld, </a:t>
            </a:r>
            <a:r>
              <a:rPr lang="en-US" dirty="0" smtClean="0">
                <a:solidFill>
                  <a:schemeClr val="tx1"/>
                </a:solidFill>
                <a:latin typeface="Century Schoolbook" pitchFamily="18" charset="0"/>
              </a:rPr>
              <a:t>when the </a:t>
            </a:r>
            <a:r>
              <a:rPr lang="en-US" dirty="0">
                <a:solidFill>
                  <a:schemeClr val="tx1"/>
                </a:solidFill>
                <a:latin typeface="Century Schoolbook" pitchFamily="18" charset="0"/>
              </a:rPr>
              <a:t>priests sanctify the waters the day </a:t>
            </a:r>
            <a:r>
              <a:rPr lang="en-US" dirty="0" smtClean="0">
                <a:solidFill>
                  <a:schemeClr val="tx1"/>
                </a:solidFill>
                <a:latin typeface="Century Schoolbook" pitchFamily="18" charset="0"/>
              </a:rPr>
              <a:t>of the </a:t>
            </a:r>
            <a:r>
              <a:rPr lang="en-US" dirty="0">
                <a:solidFill>
                  <a:schemeClr val="tx1"/>
                </a:solidFill>
                <a:latin typeface="Century Schoolbook" pitchFamily="18" charset="0"/>
              </a:rPr>
              <a:t>Epiphany. But the tree </a:t>
            </a:r>
            <a:r>
              <a:rPr lang="en-US" dirty="0" smtClean="0">
                <a:solidFill>
                  <a:schemeClr val="tx1"/>
                </a:solidFill>
                <a:latin typeface="Century Schoolbook" pitchFamily="18" charset="0"/>
              </a:rPr>
              <a:t>has grown the same size </a:t>
            </a:r>
            <a:r>
              <a:rPr lang="en-US" dirty="0">
                <a:solidFill>
                  <a:schemeClr val="tx1"/>
                </a:solidFill>
                <a:latin typeface="Century Schoolbook" pitchFamily="18" charset="0"/>
              </a:rPr>
              <a:t>as </a:t>
            </a:r>
            <a:r>
              <a:rPr lang="en-US" dirty="0" smtClean="0">
                <a:solidFill>
                  <a:schemeClr val="tx1"/>
                </a:solidFill>
                <a:latin typeface="Century Schoolbook" pitchFamily="18" charset="0"/>
              </a:rPr>
              <a:t>before the </a:t>
            </a:r>
            <a:r>
              <a:rPr lang="en-US" dirty="0" err="1" smtClean="0">
                <a:solidFill>
                  <a:schemeClr val="tx1"/>
                </a:solidFill>
                <a:latin typeface="Century Schoolbook" pitchFamily="18" charset="0"/>
              </a:rPr>
              <a:t>kallikanzaroi</a:t>
            </a:r>
            <a:r>
              <a:rPr lang="en-US" dirty="0" smtClean="0">
                <a:solidFill>
                  <a:schemeClr val="tx1"/>
                </a:solidFill>
                <a:latin typeface="Century Schoolbook" pitchFamily="18" charset="0"/>
              </a:rPr>
              <a:t> came  to earth and they start sawing it again.</a:t>
            </a:r>
            <a:r>
              <a:rPr lang="en-US" dirty="0">
                <a:solidFill>
                  <a:schemeClr val="tx1"/>
                </a:solidFill>
                <a:latin typeface="Century Schoolbook" pitchFamily="18" charset="0"/>
              </a:rPr>
              <a:t> </a:t>
            </a:r>
            <a:endParaRPr lang="el-GR" dirty="0">
              <a:solidFill>
                <a:schemeClr val="tx1"/>
              </a:solidFill>
              <a:latin typeface="Century Schoolbook"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564" y="1484784"/>
            <a:ext cx="3384376" cy="3672408"/>
          </a:xfrm>
          <a:prstGeom prst="rect">
            <a:avLst/>
          </a:prstGeom>
        </p:spPr>
      </p:pic>
    </p:spTree>
    <p:extLst>
      <p:ext uri="{BB962C8B-B14F-4D97-AF65-F5344CB8AC3E}">
        <p14:creationId xmlns:p14="http://schemas.microsoft.com/office/powerpoint/2010/main" val="26441616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5</a:t>
            </a:fld>
            <a:endParaRPr lang="el-GR"/>
          </a:p>
        </p:txBody>
      </p:sp>
      <p:sp>
        <p:nvSpPr>
          <p:cNvPr id="4" name="Ορθογώνιο 3"/>
          <p:cNvSpPr/>
          <p:nvPr/>
        </p:nvSpPr>
        <p:spPr>
          <a:xfrm>
            <a:off x="2987824" y="388838"/>
            <a:ext cx="4896544" cy="2862322"/>
          </a:xfrm>
          <a:prstGeom prst="rect">
            <a:avLst/>
          </a:prstGeom>
        </p:spPr>
        <p:txBody>
          <a:bodyPr wrap="square">
            <a:spAutoFit/>
          </a:bodyPr>
          <a:lstStyle/>
          <a:p>
            <a:r>
              <a:rPr lang="en-US" dirty="0" smtClean="0"/>
              <a:t>Greece </a:t>
            </a:r>
            <a:r>
              <a:rPr lang="en-US" dirty="0"/>
              <a:t>was and </a:t>
            </a:r>
            <a:r>
              <a:rPr lang="en-US" dirty="0" smtClean="0"/>
              <a:t>is a </a:t>
            </a:r>
            <a:r>
              <a:rPr lang="en-US" dirty="0" smtClean="0"/>
              <a:t>naval </a:t>
            </a:r>
            <a:r>
              <a:rPr lang="en-US" dirty="0"/>
              <a:t>country. </a:t>
            </a:r>
            <a:r>
              <a:rPr lang="en-US" dirty="0" smtClean="0"/>
              <a:t>For </a:t>
            </a:r>
            <a:r>
              <a:rPr lang="en-US" dirty="0"/>
              <a:t>this, instead </a:t>
            </a:r>
            <a:r>
              <a:rPr lang="en-US" dirty="0" smtClean="0"/>
              <a:t>of a tree </a:t>
            </a:r>
            <a:r>
              <a:rPr lang="en-US" dirty="0" err="1" smtClean="0"/>
              <a:t>greeks</a:t>
            </a:r>
            <a:r>
              <a:rPr lang="en-US" dirty="0" smtClean="0"/>
              <a:t> decorated a boat. The </a:t>
            </a:r>
            <a:r>
              <a:rPr lang="en-US" dirty="0" err="1" smtClean="0"/>
              <a:t>greek</a:t>
            </a:r>
            <a:r>
              <a:rPr lang="en-US" dirty="0" smtClean="0"/>
              <a:t> </a:t>
            </a:r>
            <a:r>
              <a:rPr lang="en-US" dirty="0"/>
              <a:t>boat is a tradition of </a:t>
            </a:r>
            <a:r>
              <a:rPr lang="en-US" dirty="0" smtClean="0"/>
              <a:t>the old times </a:t>
            </a:r>
            <a:r>
              <a:rPr lang="en-US" dirty="0"/>
              <a:t>in our </a:t>
            </a:r>
            <a:r>
              <a:rPr lang="en-US" dirty="0" smtClean="0"/>
              <a:t>country which children  constructed with </a:t>
            </a:r>
            <a:r>
              <a:rPr lang="en-US" dirty="0"/>
              <a:t>love, joy and creative </a:t>
            </a:r>
            <a:r>
              <a:rPr lang="en-US" dirty="0" smtClean="0"/>
              <a:t>mind. </a:t>
            </a:r>
            <a:r>
              <a:rPr lang="en-US" dirty="0"/>
              <a:t>However, the boat was often intertwined with the sense of separation and with unpleasant memories </a:t>
            </a:r>
            <a:r>
              <a:rPr lang="en-US" dirty="0" smtClean="0"/>
              <a:t>so </a:t>
            </a:r>
            <a:r>
              <a:rPr lang="en-US" dirty="0" smtClean="0"/>
              <a:t>it could </a:t>
            </a:r>
            <a:r>
              <a:rPr lang="en-US" dirty="0"/>
              <a:t>not establish itself as a festive symbol. The first tree in Greece – probably a spruce – was </a:t>
            </a:r>
            <a:r>
              <a:rPr lang="en-US" dirty="0" smtClean="0"/>
              <a:t>decorated in </a:t>
            </a:r>
            <a:r>
              <a:rPr lang="en-US" dirty="0"/>
              <a:t>1833, in the palaces of King </a:t>
            </a:r>
            <a:r>
              <a:rPr lang="en-US" dirty="0" err="1"/>
              <a:t>Othon</a:t>
            </a:r>
            <a:r>
              <a:rPr lang="en-US" dirty="0"/>
              <a:t>, in </a:t>
            </a:r>
            <a:r>
              <a:rPr lang="en-US" dirty="0" err="1"/>
              <a:t>Nafplion</a:t>
            </a:r>
            <a:r>
              <a:rPr lang="en-US" dirty="0"/>
              <a:t>.</a:t>
            </a:r>
            <a:endParaRPr lang="el-GR" dirty="0"/>
          </a:p>
        </p:txBody>
      </p:sp>
      <p:pic>
        <p:nvPicPr>
          <p:cNvPr id="6" name="Εικόνα 5"/>
          <p:cNvPicPr/>
          <p:nvPr/>
        </p:nvPicPr>
        <p:blipFill>
          <a:blip r:embed="rId2">
            <a:extLst>
              <a:ext uri="{28A0092B-C50C-407E-A947-70E740481C1C}">
                <a14:useLocalDpi xmlns:a14="http://schemas.microsoft.com/office/drawing/2010/main" val="0"/>
              </a:ext>
            </a:extLst>
          </a:blip>
          <a:stretch>
            <a:fillRect/>
          </a:stretch>
        </p:blipFill>
        <p:spPr>
          <a:xfrm>
            <a:off x="323528" y="288231"/>
            <a:ext cx="2228850" cy="2047875"/>
          </a:xfrm>
          <a:prstGeom prst="rect">
            <a:avLst/>
          </a:prstGeom>
        </p:spPr>
      </p:pic>
    </p:spTree>
    <p:extLst>
      <p:ext uri="{BB962C8B-B14F-4D97-AF65-F5344CB8AC3E}">
        <p14:creationId xmlns:p14="http://schemas.microsoft.com/office/powerpoint/2010/main" val="361187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6</a:t>
            </a:fld>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789890"/>
            <a:ext cx="3347864" cy="2846171"/>
          </a:xfrm>
          <a:prstGeom prst="rect">
            <a:avLst/>
          </a:prstGeom>
        </p:spPr>
      </p:pic>
      <p:sp>
        <p:nvSpPr>
          <p:cNvPr id="4" name="Ορθογώνιο 3"/>
          <p:cNvSpPr/>
          <p:nvPr/>
        </p:nvSpPr>
        <p:spPr>
          <a:xfrm>
            <a:off x="4139952" y="332656"/>
            <a:ext cx="4572000" cy="4524315"/>
          </a:xfrm>
          <a:prstGeom prst="rect">
            <a:avLst/>
          </a:prstGeom>
        </p:spPr>
        <p:txBody>
          <a:bodyPr>
            <a:spAutoFit/>
          </a:bodyPr>
          <a:lstStyle/>
          <a:p>
            <a:r>
              <a:rPr lang="en-US" dirty="0" smtClean="0"/>
              <a:t> </a:t>
            </a:r>
            <a:r>
              <a:rPr lang="en-US" dirty="0" smtClean="0"/>
              <a:t>The </a:t>
            </a:r>
            <a:r>
              <a:rPr lang="en-US" dirty="0" smtClean="0"/>
              <a:t>Carols </a:t>
            </a:r>
            <a:r>
              <a:rPr lang="en-US" dirty="0"/>
              <a:t>are </a:t>
            </a:r>
            <a:r>
              <a:rPr lang="en-US" dirty="0" smtClean="0"/>
              <a:t>a </a:t>
            </a:r>
            <a:r>
              <a:rPr lang="en-US" dirty="0" err="1" smtClean="0"/>
              <a:t>greek</a:t>
            </a:r>
            <a:r>
              <a:rPr lang="en-US" dirty="0" smtClean="0"/>
              <a:t> </a:t>
            </a:r>
            <a:r>
              <a:rPr lang="en-US" dirty="0"/>
              <a:t>custom that remains undiminished even today with children going from </a:t>
            </a:r>
            <a:r>
              <a:rPr lang="en-US" dirty="0" smtClean="0"/>
              <a:t>house </a:t>
            </a:r>
            <a:r>
              <a:rPr lang="en-US" dirty="0"/>
              <a:t>to </a:t>
            </a:r>
            <a:r>
              <a:rPr lang="en-US" dirty="0" smtClean="0"/>
              <a:t>house and </a:t>
            </a:r>
            <a:r>
              <a:rPr lang="en-US" dirty="0"/>
              <a:t>sing carols </a:t>
            </a:r>
            <a:r>
              <a:rPr lang="en-US" dirty="0" smtClean="0"/>
              <a:t>accompanying their </a:t>
            </a:r>
            <a:r>
              <a:rPr lang="en-US" dirty="0"/>
              <a:t>singing with the triangle or even guitars, accordion, </a:t>
            </a:r>
            <a:r>
              <a:rPr lang="en-US" dirty="0" smtClean="0"/>
              <a:t>lyres</a:t>
            </a:r>
            <a:r>
              <a:rPr lang="en-US" dirty="0"/>
              <a:t>, and harmonicas.</a:t>
            </a:r>
          </a:p>
          <a:p>
            <a:r>
              <a:rPr lang="en-US" dirty="0"/>
              <a:t>Children </a:t>
            </a:r>
            <a:r>
              <a:rPr lang="en-US" dirty="0" smtClean="0"/>
              <a:t>go </a:t>
            </a:r>
            <a:r>
              <a:rPr lang="en-US" dirty="0"/>
              <a:t>from </a:t>
            </a:r>
            <a:r>
              <a:rPr lang="en-US" dirty="0" smtClean="0"/>
              <a:t>door  to door and </a:t>
            </a:r>
            <a:r>
              <a:rPr lang="en-US" dirty="0" smtClean="0"/>
              <a:t>ask: </a:t>
            </a:r>
            <a:r>
              <a:rPr lang="en-US" dirty="0" smtClean="0"/>
              <a:t>“Can we sing?". </a:t>
            </a:r>
            <a:r>
              <a:rPr lang="en-US" dirty="0"/>
              <a:t>If the response </a:t>
            </a:r>
            <a:r>
              <a:rPr lang="en-US" dirty="0" smtClean="0"/>
              <a:t>is </a:t>
            </a:r>
            <a:r>
              <a:rPr lang="en-US" dirty="0"/>
              <a:t>positive, then </a:t>
            </a:r>
            <a:r>
              <a:rPr lang="en-US" dirty="0" smtClean="0"/>
              <a:t>they sing </a:t>
            </a:r>
            <a:r>
              <a:rPr lang="en-US" dirty="0"/>
              <a:t>carols for some minutes ending </a:t>
            </a:r>
            <a:r>
              <a:rPr lang="en-US" dirty="0" smtClean="0"/>
              <a:t>with the </a:t>
            </a:r>
            <a:r>
              <a:rPr lang="en-US" dirty="0"/>
              <a:t>hope </a:t>
            </a:r>
            <a:r>
              <a:rPr lang="en-US" dirty="0" smtClean="0"/>
              <a:t>“We’ll see you next year. We wish you to </a:t>
            </a:r>
            <a:r>
              <a:rPr lang="en-US" dirty="0" smtClean="0"/>
              <a:t>live for </a:t>
            </a:r>
            <a:r>
              <a:rPr lang="en-US" dirty="0" smtClean="0"/>
              <a:t>many years". </a:t>
            </a:r>
            <a:r>
              <a:rPr lang="en-US" dirty="0"/>
              <a:t>T</a:t>
            </a:r>
            <a:r>
              <a:rPr lang="en-US" dirty="0" smtClean="0"/>
              <a:t>he reward is </a:t>
            </a:r>
            <a:r>
              <a:rPr lang="en-US" dirty="0" smtClean="0"/>
              <a:t>an</a:t>
            </a:r>
            <a:r>
              <a:rPr lang="en-US" dirty="0" smtClean="0"/>
              <a:t> </a:t>
            </a:r>
            <a:r>
              <a:rPr lang="en-US" dirty="0"/>
              <a:t>amount of money, but </a:t>
            </a:r>
            <a:r>
              <a:rPr lang="en-US" dirty="0" smtClean="0"/>
              <a:t>the  </a:t>
            </a:r>
            <a:r>
              <a:rPr lang="en-US" dirty="0"/>
              <a:t>old </a:t>
            </a:r>
            <a:r>
              <a:rPr lang="en-US" dirty="0" smtClean="0"/>
              <a:t>days the </a:t>
            </a:r>
            <a:r>
              <a:rPr lang="en-US" dirty="0"/>
              <a:t>reward </a:t>
            </a:r>
            <a:r>
              <a:rPr lang="en-US" dirty="0" smtClean="0"/>
              <a:t>was </a:t>
            </a:r>
            <a:r>
              <a:rPr lang="en-US" dirty="0" err="1"/>
              <a:t>melomakarona</a:t>
            </a:r>
            <a:r>
              <a:rPr lang="en-US" dirty="0"/>
              <a:t> </a:t>
            </a:r>
            <a:r>
              <a:rPr lang="en-US" dirty="0" smtClean="0"/>
              <a:t>or</a:t>
            </a:r>
            <a:r>
              <a:rPr lang="en-US" dirty="0"/>
              <a:t> </a:t>
            </a:r>
            <a:r>
              <a:rPr lang="en-US" dirty="0" err="1" smtClean="0"/>
              <a:t>kourabiedes</a:t>
            </a:r>
            <a:r>
              <a:rPr lang="en-US" dirty="0" smtClean="0"/>
              <a:t>.</a:t>
            </a:r>
          </a:p>
          <a:p>
            <a:endParaRPr lang="en-US" dirty="0"/>
          </a:p>
          <a:p>
            <a:r>
              <a:rPr lang="en-US" dirty="0" smtClean="0"/>
              <a:t> </a:t>
            </a:r>
            <a:r>
              <a:rPr lang="en-US" dirty="0" smtClean="0"/>
              <a:t> </a:t>
            </a:r>
            <a:r>
              <a:rPr lang="en-US" dirty="0" smtClean="0"/>
              <a:t>The </a:t>
            </a:r>
            <a:r>
              <a:rPr lang="en-US" dirty="0" smtClean="0"/>
              <a:t>Carols </a:t>
            </a:r>
            <a:r>
              <a:rPr lang="en-US" dirty="0"/>
              <a:t>are chanted on the eve of major religious holidays like Christmas, N</a:t>
            </a:r>
            <a:r>
              <a:rPr lang="en-US" dirty="0" smtClean="0"/>
              <a:t>ew </a:t>
            </a:r>
            <a:r>
              <a:rPr lang="en-US" dirty="0"/>
              <a:t>year and </a:t>
            </a:r>
            <a:r>
              <a:rPr lang="en-US" dirty="0" smtClean="0"/>
              <a:t>Epiphany.</a:t>
            </a:r>
            <a:endParaRPr lang="el-GR" dirty="0"/>
          </a:p>
        </p:txBody>
      </p:sp>
      <p:sp>
        <p:nvSpPr>
          <p:cNvPr id="5" name="Ορθογώνιο 4"/>
          <p:cNvSpPr/>
          <p:nvPr/>
        </p:nvSpPr>
        <p:spPr>
          <a:xfrm>
            <a:off x="919987" y="344355"/>
            <a:ext cx="2442977" cy="923330"/>
          </a:xfrm>
          <a:prstGeom prst="rect">
            <a:avLst/>
          </a:prstGeom>
          <a:noFill/>
        </p:spPr>
        <p:txBody>
          <a:bodyPr wrap="none" lIns="91440" tIns="45720" rIns="91440" bIns="45720">
            <a:prstTxWarp prst="textChevro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CAROLS</a:t>
            </a:r>
            <a:endParaRPr lang="el-G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70322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Ορθογώνιο 1"/>
          <p:cNvSpPr/>
          <p:nvPr/>
        </p:nvSpPr>
        <p:spPr>
          <a:xfrm rot="20783262">
            <a:off x="251520" y="114311"/>
            <a:ext cx="4320480" cy="923330"/>
          </a:xfrm>
          <a:prstGeom prst="rect">
            <a:avLst/>
          </a:prstGeom>
          <a:noFill/>
        </p:spPr>
        <p:txBody>
          <a:bodyPr wrap="none" lIns="91440" tIns="45720" rIns="91440" bIns="45720">
            <a:prstTxWarp prst="textChevron">
              <a:avLst/>
            </a:prstTxWarp>
            <a:spAutoFit/>
          </a:bodyPr>
          <a:lstStyle/>
          <a:p>
            <a:pPr algn="ctr"/>
            <a:r>
              <a:rPr lang="en-US" sz="200" b="1" dirty="0" smtClean="0">
                <a:ln w="10541" cmpd="sng">
                  <a:solidFill>
                    <a:srgbClr val="7D7D7D">
                      <a:tint val="100000"/>
                      <a:shade val="100000"/>
                      <a:satMod val="110000"/>
                    </a:srgbClr>
                  </a:solidFill>
                  <a:prstDash val="solid"/>
                </a:ln>
                <a:solidFill>
                  <a:schemeClr val="tx1">
                    <a:lumMod val="50000"/>
                    <a:lumOff val="50000"/>
                  </a:schemeClr>
                </a:solidFill>
                <a:effectLst>
                  <a:glow rad="228600">
                    <a:schemeClr val="accent4">
                      <a:satMod val="175000"/>
                      <a:alpha val="40000"/>
                    </a:schemeClr>
                  </a:glow>
                </a:effectLst>
                <a:latin typeface="Century Schoolbook" pitchFamily="18" charset="0"/>
              </a:rPr>
              <a:t>traditional sweets</a:t>
            </a:r>
            <a:endParaRPr lang="el-GR" sz="200" b="1" dirty="0">
              <a:ln w="10541" cmpd="sng">
                <a:solidFill>
                  <a:srgbClr val="7D7D7D">
                    <a:tint val="100000"/>
                    <a:shade val="100000"/>
                    <a:satMod val="110000"/>
                  </a:srgbClr>
                </a:solidFill>
                <a:prstDash val="solid"/>
              </a:ln>
              <a:solidFill>
                <a:schemeClr val="tx1">
                  <a:lumMod val="50000"/>
                  <a:lumOff val="50000"/>
                </a:schemeClr>
              </a:solidFill>
              <a:effectLst>
                <a:glow rad="228600">
                  <a:schemeClr val="accent4">
                    <a:satMod val="175000"/>
                    <a:alpha val="40000"/>
                  </a:schemeClr>
                </a:glow>
              </a:effectLst>
              <a:latin typeface="Century Schoolbook" pitchFamily="18" charset="0"/>
            </a:endParaRPr>
          </a:p>
        </p:txBody>
      </p:sp>
      <p:sp>
        <p:nvSpPr>
          <p:cNvPr id="3" name="Στρογγυλεμένο ορθογώνιο 2"/>
          <p:cNvSpPr/>
          <p:nvPr/>
        </p:nvSpPr>
        <p:spPr>
          <a:xfrm>
            <a:off x="2916273" y="1103791"/>
            <a:ext cx="2016224" cy="4320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solidFill>
                  <a:schemeClr val="tx1"/>
                </a:solidFill>
              </a:rPr>
              <a:t>Melomakarona</a:t>
            </a:r>
            <a:endParaRPr lang="en-US" dirty="0">
              <a:solidFill>
                <a:schemeClr val="tx1"/>
              </a:solidFill>
            </a:endParaRPr>
          </a:p>
        </p:txBody>
      </p:sp>
      <p:sp>
        <p:nvSpPr>
          <p:cNvPr id="4" name="Στρογγυλεμένο ορθογώνιο 3"/>
          <p:cNvSpPr/>
          <p:nvPr/>
        </p:nvSpPr>
        <p:spPr>
          <a:xfrm>
            <a:off x="35953" y="1730337"/>
            <a:ext cx="3888432" cy="45789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1400" dirty="0" smtClean="0">
                <a:solidFill>
                  <a:schemeClr val="tx1"/>
                </a:solidFill>
                <a:latin typeface="Century Schoolbook" pitchFamily="18" charset="0"/>
              </a:rPr>
              <a:t>What </a:t>
            </a:r>
            <a:r>
              <a:rPr lang="en-US" sz="1400" dirty="0">
                <a:solidFill>
                  <a:schemeClr val="tx1"/>
                </a:solidFill>
                <a:latin typeface="Century Schoolbook" pitchFamily="18" charset="0"/>
              </a:rPr>
              <a:t>we need:</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juice of two oranges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500 g . olive oil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1.200 g . flour for all </a:t>
            </a:r>
            <a:r>
              <a:rPr lang="en-US" sz="1400" dirty="0" smtClean="0">
                <a:solidFill>
                  <a:schemeClr val="tx1"/>
                </a:solidFill>
                <a:latin typeface="Century Schoolbook" pitchFamily="18" charset="0"/>
              </a:rPr>
              <a:t>purposes</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1/2 cup sugar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1 </a:t>
            </a:r>
            <a:r>
              <a:rPr lang="en-US" sz="1400" dirty="0" err="1">
                <a:solidFill>
                  <a:schemeClr val="tx1"/>
                </a:solidFill>
                <a:latin typeface="Century Schoolbook" pitchFamily="18" charset="0"/>
              </a:rPr>
              <a:t>tsp</a:t>
            </a:r>
            <a:r>
              <a:rPr lang="en-US" sz="1400" dirty="0">
                <a:solidFill>
                  <a:schemeClr val="tx1"/>
                </a:solidFill>
                <a:latin typeface="Century Schoolbook" pitchFamily="18" charset="0"/>
              </a:rPr>
              <a:t> baking soda </a:t>
            </a:r>
            <a:endParaRPr lang="el-GR" sz="1400" b="1" dirty="0">
              <a:solidFill>
                <a:schemeClr val="tx1"/>
              </a:solidFill>
              <a:latin typeface="Century Schoolbook" pitchFamily="18" charset="0"/>
            </a:endParaRPr>
          </a:p>
          <a:p>
            <a:pPr lvl="0"/>
            <a:r>
              <a:rPr lang="en-US" sz="1400" dirty="0">
                <a:solidFill>
                  <a:schemeClr val="tx1"/>
                </a:solidFill>
                <a:latin typeface="Century Schoolbook" pitchFamily="18" charset="0"/>
              </a:rPr>
              <a:t>1 </a:t>
            </a:r>
            <a:r>
              <a:rPr lang="en-US" sz="1400" dirty="0" err="1">
                <a:solidFill>
                  <a:schemeClr val="tx1"/>
                </a:solidFill>
                <a:latin typeface="Century Schoolbook" pitchFamily="18" charset="0"/>
              </a:rPr>
              <a:t>tsp</a:t>
            </a:r>
            <a:r>
              <a:rPr lang="en-US" sz="1400" dirty="0">
                <a:solidFill>
                  <a:schemeClr val="tx1"/>
                </a:solidFill>
                <a:latin typeface="Century Schoolbook" pitchFamily="18" charset="0"/>
              </a:rPr>
              <a:t> baking powder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1 </a:t>
            </a:r>
            <a:r>
              <a:rPr lang="en-US" sz="1400" dirty="0" err="1">
                <a:solidFill>
                  <a:schemeClr val="tx1"/>
                </a:solidFill>
                <a:latin typeface="Century Schoolbook" pitchFamily="18" charset="0"/>
              </a:rPr>
              <a:t>tbsp</a:t>
            </a:r>
            <a:r>
              <a:rPr lang="en-US" sz="1400" dirty="0">
                <a:solidFill>
                  <a:schemeClr val="tx1"/>
                </a:solidFill>
                <a:latin typeface="Century Schoolbook" pitchFamily="18" charset="0"/>
              </a:rPr>
              <a:t> cinnamon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zest of 2 oranges</a:t>
            </a:r>
            <a:endParaRPr lang="el-GR" sz="1400" b="1" dirty="0">
              <a:solidFill>
                <a:schemeClr val="tx1"/>
              </a:solidFill>
              <a:latin typeface="Century Schoolbook" pitchFamily="18" charset="0"/>
            </a:endParaRPr>
          </a:p>
          <a:p>
            <a:pPr lvl="0"/>
            <a:r>
              <a:rPr lang="en-US" sz="1400" dirty="0">
                <a:solidFill>
                  <a:schemeClr val="tx1"/>
                </a:solidFill>
                <a:latin typeface="Century Schoolbook" pitchFamily="18" charset="0"/>
              </a:rPr>
              <a:t>  ½ cup cognac</a:t>
            </a:r>
            <a:endParaRPr lang="el-GR" sz="1400" dirty="0">
              <a:solidFill>
                <a:schemeClr val="tx1"/>
              </a:solidFill>
              <a:latin typeface="Century Schoolbook" pitchFamily="18" charset="0"/>
            </a:endParaRPr>
          </a:p>
          <a:p>
            <a:r>
              <a:rPr lang="en-US" sz="1400" dirty="0">
                <a:solidFill>
                  <a:schemeClr val="tx1"/>
                </a:solidFill>
                <a:latin typeface="Century Schoolbook" pitchFamily="18" charset="0"/>
              </a:rPr>
              <a:t> </a:t>
            </a:r>
            <a:endParaRPr lang="el-GR" sz="1400" dirty="0">
              <a:solidFill>
                <a:schemeClr val="tx1"/>
              </a:solidFill>
              <a:latin typeface="Century Schoolbook" pitchFamily="18" charset="0"/>
            </a:endParaRPr>
          </a:p>
          <a:p>
            <a:r>
              <a:rPr lang="en-US" sz="1400" dirty="0">
                <a:solidFill>
                  <a:schemeClr val="tx1"/>
                </a:solidFill>
                <a:latin typeface="Century Schoolbook" pitchFamily="18" charset="0"/>
              </a:rPr>
              <a:t>MATERIALS FOR SYRUP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500 g . water</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200 g . sugar</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200 g . honey </a:t>
            </a:r>
            <a:endParaRPr lang="el-GR" sz="1400" b="1" dirty="0">
              <a:solidFill>
                <a:schemeClr val="tx1"/>
              </a:solidFill>
              <a:latin typeface="Century Schoolbook" pitchFamily="18" charset="0"/>
            </a:endParaRPr>
          </a:p>
          <a:p>
            <a:r>
              <a:rPr lang="en-US" sz="1400" dirty="0">
                <a:solidFill>
                  <a:schemeClr val="tx1"/>
                </a:solidFill>
                <a:latin typeface="Century Schoolbook" pitchFamily="18" charset="0"/>
              </a:rPr>
              <a:t>• chopped walnuts</a:t>
            </a:r>
            <a:endParaRPr lang="el-GR" sz="1400" dirty="0">
              <a:solidFill>
                <a:schemeClr val="tx1"/>
              </a:solidFill>
              <a:latin typeface="Century Schoolbook" pitchFamily="18" charset="0"/>
            </a:endParaRPr>
          </a:p>
          <a:p>
            <a:pPr algn="ctr"/>
            <a:endParaRPr lang="el-GR" sz="1400" dirty="0"/>
          </a:p>
        </p:txBody>
      </p:sp>
      <p:sp>
        <p:nvSpPr>
          <p:cNvPr id="5" name="Στρογγυλεμένο ορθογώνιο 4"/>
          <p:cNvSpPr/>
          <p:nvPr/>
        </p:nvSpPr>
        <p:spPr>
          <a:xfrm>
            <a:off x="3995936" y="2348880"/>
            <a:ext cx="4176464" cy="41764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solidFill>
                  <a:schemeClr val="tx1"/>
                </a:solidFill>
              </a:rPr>
              <a:t>1.Mix </a:t>
            </a:r>
            <a:r>
              <a:rPr lang="en-US" sz="1200" dirty="0" smtClean="0">
                <a:solidFill>
                  <a:schemeClr val="tx1"/>
                </a:solidFill>
              </a:rPr>
              <a:t>  </a:t>
            </a:r>
            <a:r>
              <a:rPr lang="en-US" sz="1200" dirty="0">
                <a:solidFill>
                  <a:schemeClr val="tx1"/>
                </a:solidFill>
              </a:rPr>
              <a:t>the olive oil, the orange juice, and  the </a:t>
            </a:r>
            <a:r>
              <a:rPr lang="en-US" sz="1200" dirty="0" smtClean="0">
                <a:solidFill>
                  <a:schemeClr val="tx1"/>
                </a:solidFill>
              </a:rPr>
              <a:t>cognac in a large bowl. </a:t>
            </a:r>
            <a:r>
              <a:rPr lang="en-US" sz="1200" dirty="0">
                <a:solidFill>
                  <a:schemeClr val="tx1"/>
                </a:solidFill>
              </a:rPr>
              <a:t>In another bowl mix the flour with </a:t>
            </a:r>
            <a:r>
              <a:rPr lang="en-US" sz="1200" dirty="0" smtClean="0">
                <a:solidFill>
                  <a:schemeClr val="tx1"/>
                </a:solidFill>
              </a:rPr>
              <a:t>the sugar </a:t>
            </a:r>
            <a:r>
              <a:rPr lang="en-US" sz="1200" dirty="0">
                <a:solidFill>
                  <a:schemeClr val="tx1"/>
                </a:solidFill>
              </a:rPr>
              <a:t>, </a:t>
            </a:r>
            <a:r>
              <a:rPr lang="en-US" sz="1200" dirty="0" smtClean="0">
                <a:solidFill>
                  <a:schemeClr val="tx1"/>
                </a:solidFill>
              </a:rPr>
              <a:t>the baking </a:t>
            </a:r>
            <a:r>
              <a:rPr lang="en-US" sz="1200" dirty="0">
                <a:solidFill>
                  <a:schemeClr val="tx1"/>
                </a:solidFill>
              </a:rPr>
              <a:t>powder, </a:t>
            </a:r>
            <a:r>
              <a:rPr lang="en-US" sz="1200" dirty="0" smtClean="0">
                <a:solidFill>
                  <a:schemeClr val="tx1"/>
                </a:solidFill>
              </a:rPr>
              <a:t>the baking </a:t>
            </a:r>
            <a:r>
              <a:rPr lang="en-US" sz="1200" dirty="0">
                <a:solidFill>
                  <a:schemeClr val="tx1"/>
                </a:solidFill>
              </a:rPr>
              <a:t>soda , </a:t>
            </a:r>
            <a:r>
              <a:rPr lang="en-US" sz="1200" dirty="0" smtClean="0">
                <a:solidFill>
                  <a:schemeClr val="tx1"/>
                </a:solidFill>
              </a:rPr>
              <a:t>the orange </a:t>
            </a:r>
            <a:r>
              <a:rPr lang="en-US" sz="1200" dirty="0">
                <a:solidFill>
                  <a:schemeClr val="tx1"/>
                </a:solidFill>
              </a:rPr>
              <a:t>zest and </a:t>
            </a:r>
            <a:r>
              <a:rPr lang="en-US" sz="1200" dirty="0" smtClean="0">
                <a:solidFill>
                  <a:schemeClr val="tx1"/>
                </a:solidFill>
              </a:rPr>
              <a:t> the cinnamon </a:t>
            </a:r>
            <a:r>
              <a:rPr lang="en-US" sz="1200" dirty="0">
                <a:solidFill>
                  <a:schemeClr val="tx1"/>
                </a:solidFill>
              </a:rPr>
              <a:t>. </a:t>
            </a:r>
            <a:r>
              <a:rPr lang="en-US" sz="1200" dirty="0" smtClean="0">
                <a:solidFill>
                  <a:schemeClr val="tx1"/>
                </a:solidFill>
              </a:rPr>
              <a:t>Put </a:t>
            </a:r>
            <a:r>
              <a:rPr lang="en-US" sz="1200" dirty="0">
                <a:solidFill>
                  <a:schemeClr val="tx1"/>
                </a:solidFill>
              </a:rPr>
              <a:t>the two </a:t>
            </a:r>
            <a:r>
              <a:rPr lang="en-US" sz="1200" dirty="0" smtClean="0">
                <a:solidFill>
                  <a:schemeClr val="tx1"/>
                </a:solidFill>
              </a:rPr>
              <a:t>mixtures in another bowl </a:t>
            </a:r>
            <a:r>
              <a:rPr lang="en-US" sz="1200" dirty="0">
                <a:solidFill>
                  <a:schemeClr val="tx1"/>
                </a:solidFill>
              </a:rPr>
              <a:t>and knead until the dough </a:t>
            </a:r>
            <a:r>
              <a:rPr lang="en-US" sz="1200" dirty="0" smtClean="0">
                <a:solidFill>
                  <a:schemeClr val="tx1"/>
                </a:solidFill>
              </a:rPr>
              <a:t> comes </a:t>
            </a:r>
            <a:r>
              <a:rPr lang="en-US" sz="1200" dirty="0">
                <a:solidFill>
                  <a:schemeClr val="tx1"/>
                </a:solidFill>
              </a:rPr>
              <a:t>off </a:t>
            </a:r>
            <a:r>
              <a:rPr lang="en-US" sz="1200" dirty="0" smtClean="0">
                <a:solidFill>
                  <a:schemeClr val="tx1"/>
                </a:solidFill>
              </a:rPr>
              <a:t>your  </a:t>
            </a:r>
            <a:r>
              <a:rPr lang="en-US" sz="1200" dirty="0">
                <a:solidFill>
                  <a:schemeClr val="tx1"/>
                </a:solidFill>
              </a:rPr>
              <a:t>hands easily.</a:t>
            </a:r>
          </a:p>
          <a:p>
            <a:pPr algn="ctr"/>
            <a:r>
              <a:rPr lang="en-US" sz="1200" dirty="0" smtClean="0">
                <a:solidFill>
                  <a:schemeClr val="tx1"/>
                </a:solidFill>
              </a:rPr>
              <a:t>2.Take </a:t>
            </a:r>
            <a:r>
              <a:rPr lang="en-US" sz="1200" dirty="0">
                <a:solidFill>
                  <a:schemeClr val="tx1"/>
                </a:solidFill>
              </a:rPr>
              <a:t>pieces of dough </a:t>
            </a:r>
            <a:r>
              <a:rPr lang="en-US" sz="1200" dirty="0" smtClean="0">
                <a:solidFill>
                  <a:schemeClr val="tx1"/>
                </a:solidFill>
              </a:rPr>
              <a:t> </a:t>
            </a:r>
            <a:r>
              <a:rPr lang="en-US" sz="1200" dirty="0">
                <a:solidFill>
                  <a:schemeClr val="tx1"/>
                </a:solidFill>
              </a:rPr>
              <a:t>the size and shape of a walnut . Lay a grease-proof paper on a nonstick baking tray and put </a:t>
            </a:r>
            <a:r>
              <a:rPr lang="en-US" sz="1200" dirty="0" err="1">
                <a:solidFill>
                  <a:schemeClr val="tx1"/>
                </a:solidFill>
              </a:rPr>
              <a:t>melomakarona</a:t>
            </a:r>
            <a:r>
              <a:rPr lang="en-US" sz="1200" dirty="0">
                <a:solidFill>
                  <a:schemeClr val="tx1"/>
                </a:solidFill>
              </a:rPr>
              <a:t> there. Bake them in preheated oven at 170 ° C for 25-30 minutes.</a:t>
            </a:r>
          </a:p>
          <a:p>
            <a:pPr algn="ctr"/>
            <a:r>
              <a:rPr lang="en-US" sz="1200" dirty="0" smtClean="0">
                <a:solidFill>
                  <a:schemeClr val="tx1"/>
                </a:solidFill>
              </a:rPr>
              <a:t>3</a:t>
            </a:r>
            <a:r>
              <a:rPr lang="en-US" sz="1200" dirty="0" smtClean="0">
                <a:solidFill>
                  <a:schemeClr val="tx1"/>
                </a:solidFill>
              </a:rPr>
              <a:t>. Then prepare  </a:t>
            </a:r>
            <a:r>
              <a:rPr lang="en-US" sz="1200" dirty="0">
                <a:solidFill>
                  <a:schemeClr val="tx1"/>
                </a:solidFill>
              </a:rPr>
              <a:t>the syrup. Put </a:t>
            </a:r>
            <a:r>
              <a:rPr lang="en-US" sz="1200" dirty="0" smtClean="0">
                <a:solidFill>
                  <a:schemeClr val="tx1"/>
                </a:solidFill>
              </a:rPr>
              <a:t> </a:t>
            </a:r>
            <a:r>
              <a:rPr lang="en-US" sz="1200" dirty="0">
                <a:solidFill>
                  <a:schemeClr val="tx1"/>
                </a:solidFill>
              </a:rPr>
              <a:t>the water, </a:t>
            </a:r>
            <a:r>
              <a:rPr lang="en-US" sz="1200" dirty="0" smtClean="0">
                <a:solidFill>
                  <a:schemeClr val="tx1"/>
                </a:solidFill>
              </a:rPr>
              <a:t> the sugar in o pot </a:t>
            </a:r>
            <a:r>
              <a:rPr lang="en-US" sz="1200" dirty="0">
                <a:solidFill>
                  <a:schemeClr val="tx1"/>
                </a:solidFill>
              </a:rPr>
              <a:t>and boil for 7 - 8 minutes. Remove the foam from the surface and when it boils remove the pot from the heat </a:t>
            </a:r>
            <a:r>
              <a:rPr lang="en-US" sz="1200" dirty="0" smtClean="0">
                <a:solidFill>
                  <a:schemeClr val="tx1"/>
                </a:solidFill>
              </a:rPr>
              <a:t>and</a:t>
            </a:r>
            <a:r>
              <a:rPr lang="en-US" sz="1200" dirty="0" smtClean="0">
                <a:solidFill>
                  <a:schemeClr val="tx1"/>
                </a:solidFill>
              </a:rPr>
              <a:t> add</a:t>
            </a:r>
            <a:r>
              <a:rPr lang="en-US" sz="1200" dirty="0" smtClean="0">
                <a:solidFill>
                  <a:schemeClr val="tx1"/>
                </a:solidFill>
              </a:rPr>
              <a:t> </a:t>
            </a:r>
            <a:r>
              <a:rPr lang="en-US" sz="1200" dirty="0">
                <a:solidFill>
                  <a:schemeClr val="tx1"/>
                </a:solidFill>
              </a:rPr>
              <a:t>the honey.  Put </a:t>
            </a:r>
            <a:r>
              <a:rPr lang="en-US" sz="1200" dirty="0" smtClean="0">
                <a:solidFill>
                  <a:schemeClr val="tx1"/>
                </a:solidFill>
              </a:rPr>
              <a:t>each </a:t>
            </a:r>
            <a:r>
              <a:rPr lang="en-US" sz="1200" dirty="0" err="1" smtClean="0">
                <a:solidFill>
                  <a:schemeClr val="tx1"/>
                </a:solidFill>
              </a:rPr>
              <a:t>melomakarono</a:t>
            </a:r>
            <a:r>
              <a:rPr lang="en-US" sz="1200" dirty="0" smtClean="0">
                <a:solidFill>
                  <a:schemeClr val="tx1"/>
                </a:solidFill>
              </a:rPr>
              <a:t> </a:t>
            </a:r>
            <a:r>
              <a:rPr lang="en-US" sz="1200" dirty="0">
                <a:solidFill>
                  <a:schemeClr val="tx1"/>
                </a:solidFill>
              </a:rPr>
              <a:t>into the syrup for a few seconds and then drain them  and </a:t>
            </a:r>
            <a:r>
              <a:rPr lang="en-US" sz="1200" dirty="0" smtClean="0">
                <a:solidFill>
                  <a:schemeClr val="tx1"/>
                </a:solidFill>
              </a:rPr>
              <a:t>sprinkle them  </a:t>
            </a:r>
            <a:r>
              <a:rPr lang="en-US" sz="1200" dirty="0">
                <a:solidFill>
                  <a:schemeClr val="tx1"/>
                </a:solidFill>
              </a:rPr>
              <a:t>with chopped walnuts and cinnamon</a:t>
            </a:r>
            <a:r>
              <a:rPr lang="en-US" sz="1200" dirty="0" smtClean="0">
                <a:solidFill>
                  <a:schemeClr val="tx1"/>
                </a:solidFill>
              </a:rPr>
              <a:t>.</a:t>
            </a:r>
          </a:p>
          <a:p>
            <a:pPr algn="ctr"/>
            <a:endParaRPr lang="en-US" sz="1200" dirty="0">
              <a:solidFill>
                <a:schemeClr val="tx1"/>
              </a:solidFill>
            </a:endParaRPr>
          </a:p>
          <a:p>
            <a:pPr algn="ctr"/>
            <a:r>
              <a:rPr lang="en-US" sz="1200" dirty="0">
                <a:solidFill>
                  <a:schemeClr val="tx1"/>
                </a:solidFill>
              </a:rPr>
              <a:t> Try them. They are </a:t>
            </a:r>
            <a:r>
              <a:rPr lang="en-US" sz="1200" dirty="0" smtClean="0">
                <a:solidFill>
                  <a:schemeClr val="tx1"/>
                </a:solidFill>
              </a:rPr>
              <a:t>delicious!</a:t>
            </a:r>
            <a:endParaRPr lang="en-US" sz="1200" dirty="0">
              <a:solidFill>
                <a:schemeClr val="tx1"/>
              </a:solidFill>
            </a:endParaRPr>
          </a:p>
          <a:p>
            <a:pPr algn="ctr"/>
            <a:endParaRPr lang="en-US" sz="1200" dirty="0">
              <a:solidFill>
                <a:schemeClr val="tx1"/>
              </a:solidFill>
            </a:endParaRPr>
          </a:p>
        </p:txBody>
      </p:sp>
      <p:sp>
        <p:nvSpPr>
          <p:cNvPr id="6" name="Θέση αριθμού διαφάνειας 5"/>
          <p:cNvSpPr>
            <a:spLocks noGrp="1"/>
          </p:cNvSpPr>
          <p:nvPr>
            <p:ph type="sldNum" sz="quarter" idx="12"/>
          </p:nvPr>
        </p:nvSpPr>
        <p:spPr/>
        <p:txBody>
          <a:bodyPr/>
          <a:lstStyle/>
          <a:p>
            <a:fld id="{2C1E98FE-282D-47E9-860C-D62CD9FCF908}" type="slidenum">
              <a:rPr lang="el-GR" smtClean="0"/>
              <a:t>7</a:t>
            </a:fld>
            <a:endParaRPr lang="el-G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386" y="116632"/>
            <a:ext cx="259801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55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8</a:t>
            </a:fld>
            <a:endParaRPr lang="el-GR"/>
          </a:p>
        </p:txBody>
      </p:sp>
      <p:graphicFrame>
        <p:nvGraphicFramePr>
          <p:cNvPr id="3" name="Διάγραμμα 2"/>
          <p:cNvGraphicFramePr/>
          <p:nvPr>
            <p:extLst>
              <p:ext uri="{D42A27DB-BD31-4B8C-83A1-F6EECF244321}">
                <p14:modId xmlns:p14="http://schemas.microsoft.com/office/powerpoint/2010/main" val="2829616109"/>
              </p:ext>
            </p:extLst>
          </p:nvPr>
        </p:nvGraphicFramePr>
        <p:xfrm>
          <a:off x="251520" y="116632"/>
          <a:ext cx="813690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00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2C1E98FE-282D-47E9-860C-D62CD9FCF908}" type="slidenum">
              <a:rPr lang="el-GR" smtClean="0"/>
              <a:t>9</a:t>
            </a:fld>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52736"/>
            <a:ext cx="3888432" cy="4896544"/>
          </a:xfrm>
          <a:prstGeom prst="rect">
            <a:avLst/>
          </a:prstGeom>
          <a:ln>
            <a:noFill/>
          </a:ln>
          <a:effectLst>
            <a:softEdge rad="112500"/>
          </a:effectLst>
        </p:spPr>
      </p:pic>
      <p:sp>
        <p:nvSpPr>
          <p:cNvPr id="8" name="TextBox 7"/>
          <p:cNvSpPr txBox="1"/>
          <p:nvPr/>
        </p:nvSpPr>
        <p:spPr>
          <a:xfrm>
            <a:off x="4499992" y="476672"/>
            <a:ext cx="1584176" cy="4401205"/>
          </a:xfrm>
          <a:prstGeom prst="rect">
            <a:avLst/>
          </a:prstGeom>
          <a:noFill/>
        </p:spPr>
        <p:txBody>
          <a:bodyPr wrap="square" rtlCol="0">
            <a:spAutoFit/>
          </a:bodyPr>
          <a:lstStyle/>
          <a:p>
            <a:r>
              <a:rPr lang="en-US" sz="1400" dirty="0" smtClean="0">
                <a:latin typeface="Century Schoolbook" pitchFamily="18" charset="0"/>
              </a:rPr>
              <a:t>SARALIA</a:t>
            </a:r>
          </a:p>
          <a:p>
            <a:endParaRPr lang="en-US" sz="1400" dirty="0">
              <a:latin typeface="Century Schoolbook" pitchFamily="18" charset="0"/>
            </a:endParaRPr>
          </a:p>
          <a:p>
            <a:r>
              <a:rPr lang="en-US" sz="1400" dirty="0" smtClean="0">
                <a:latin typeface="Century Schoolbook" pitchFamily="18" charset="0"/>
              </a:rPr>
              <a:t>1kg  nuts</a:t>
            </a:r>
          </a:p>
          <a:p>
            <a:r>
              <a:rPr lang="en-US" sz="1400" dirty="0" smtClean="0">
                <a:latin typeface="Century Schoolbook" pitchFamily="18" charset="0"/>
              </a:rPr>
              <a:t>1kg sugar</a:t>
            </a:r>
          </a:p>
          <a:p>
            <a:r>
              <a:rPr lang="en-US" sz="1400" dirty="0" smtClean="0">
                <a:latin typeface="Century Schoolbook" pitchFamily="18" charset="0"/>
              </a:rPr>
              <a:t>250gr sesame</a:t>
            </a:r>
          </a:p>
          <a:p>
            <a:r>
              <a:rPr lang="en-US" sz="1400" dirty="0" smtClean="0">
                <a:latin typeface="Century Schoolbook" pitchFamily="18" charset="0"/>
              </a:rPr>
              <a:t>2 cups olive oil</a:t>
            </a:r>
          </a:p>
          <a:p>
            <a:r>
              <a:rPr lang="en-US" sz="1400" dirty="0">
                <a:latin typeface="Century Schoolbook" pitchFamily="18" charset="0"/>
              </a:rPr>
              <a:t>2 </a:t>
            </a:r>
            <a:r>
              <a:rPr lang="en-US" sz="1400" dirty="0" err="1">
                <a:latin typeface="Century Schoolbook" pitchFamily="18" charset="0"/>
              </a:rPr>
              <a:t>tsp</a:t>
            </a:r>
            <a:r>
              <a:rPr lang="en-US" sz="1400" dirty="0">
                <a:latin typeface="Century Schoolbook" pitchFamily="18" charset="0"/>
              </a:rPr>
              <a:t> ground </a:t>
            </a:r>
            <a:r>
              <a:rPr lang="en-US" sz="1400" dirty="0" smtClean="0">
                <a:latin typeface="Century Schoolbook" pitchFamily="18" charset="0"/>
              </a:rPr>
              <a:t>cinnamon</a:t>
            </a:r>
          </a:p>
          <a:p>
            <a:r>
              <a:rPr lang="en-US" sz="1400" dirty="0" smtClean="0">
                <a:latin typeface="Century Schoolbook" pitchFamily="18" charset="0"/>
              </a:rPr>
              <a:t>2 </a:t>
            </a:r>
            <a:r>
              <a:rPr lang="en-US" sz="1400" dirty="0" err="1" smtClean="0">
                <a:latin typeface="Century Schoolbook" pitchFamily="18" charset="0"/>
              </a:rPr>
              <a:t>tbs</a:t>
            </a:r>
            <a:r>
              <a:rPr lang="en-US" sz="1400" dirty="0" smtClean="0">
                <a:latin typeface="Century Schoolbook" pitchFamily="18" charset="0"/>
              </a:rPr>
              <a:t> </a:t>
            </a:r>
            <a:r>
              <a:rPr lang="en-US" sz="1400" dirty="0"/>
              <a:t>ground</a:t>
            </a:r>
            <a:r>
              <a:rPr lang="en-US" sz="1400" dirty="0" smtClean="0">
                <a:latin typeface="Century Schoolbook" pitchFamily="18" charset="0"/>
              </a:rPr>
              <a:t> cloves</a:t>
            </a:r>
          </a:p>
          <a:p>
            <a:r>
              <a:rPr lang="en-US" sz="1400" dirty="0" smtClean="0"/>
              <a:t>1x270g </a:t>
            </a:r>
            <a:r>
              <a:rPr lang="en-US" sz="1400" dirty="0"/>
              <a:t>packets (12 sheets) of filo </a:t>
            </a:r>
            <a:r>
              <a:rPr lang="en-US" sz="1400" dirty="0" smtClean="0"/>
              <a:t>pastry</a:t>
            </a:r>
          </a:p>
          <a:p>
            <a:endParaRPr lang="en-US" sz="1400" dirty="0" smtClean="0">
              <a:latin typeface="Century Schoolbook" pitchFamily="18" charset="0"/>
            </a:endParaRPr>
          </a:p>
          <a:p>
            <a:r>
              <a:rPr lang="en-US" sz="1400" dirty="0" smtClean="0">
                <a:latin typeface="Century Schoolbook" pitchFamily="18" charset="0"/>
              </a:rPr>
              <a:t>SYRUP</a:t>
            </a:r>
          </a:p>
          <a:p>
            <a:r>
              <a:rPr lang="en-US" sz="1400" dirty="0" smtClean="0">
                <a:latin typeface="Century Schoolbook" pitchFamily="18" charset="0"/>
              </a:rPr>
              <a:t>3 cups sugar</a:t>
            </a:r>
          </a:p>
          <a:p>
            <a:r>
              <a:rPr lang="en-US" sz="1400" dirty="0" smtClean="0">
                <a:latin typeface="Century Schoolbook" pitchFamily="18" charset="0"/>
              </a:rPr>
              <a:t>2 cups water</a:t>
            </a:r>
          </a:p>
          <a:p>
            <a:r>
              <a:rPr lang="en-US" sz="1400" dirty="0">
                <a:latin typeface="Century Schoolbook" pitchFamily="18" charset="0"/>
              </a:rPr>
              <a:t>2 strips of orange zest</a:t>
            </a:r>
            <a:endParaRPr lang="en-US" sz="1400" dirty="0" smtClean="0">
              <a:latin typeface="Century Schoolbook" pitchFamily="18" charset="0"/>
            </a:endParaRPr>
          </a:p>
          <a:p>
            <a:endParaRPr lang="el-GR" sz="1400" dirty="0">
              <a:latin typeface="Century Schoolbook" pitchFamily="18" charset="0"/>
            </a:endParaRPr>
          </a:p>
        </p:txBody>
      </p:sp>
      <p:sp>
        <p:nvSpPr>
          <p:cNvPr id="10" name="Διπλωμένη γωνία 9"/>
          <p:cNvSpPr/>
          <p:nvPr/>
        </p:nvSpPr>
        <p:spPr>
          <a:xfrm>
            <a:off x="6228184" y="1052736"/>
            <a:ext cx="2520280" cy="5256584"/>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entury Schoolbook" pitchFamily="18" charset="0"/>
              </a:rPr>
              <a:t>Cut</a:t>
            </a:r>
            <a:r>
              <a:rPr lang="en-US" sz="1600" dirty="0" smtClean="0">
                <a:latin typeface="Century Schoolbook" pitchFamily="18" charset="0"/>
              </a:rPr>
              <a:t> </a:t>
            </a:r>
            <a:r>
              <a:rPr lang="en-US" sz="1600" dirty="0">
                <a:latin typeface="Century Schoolbook" pitchFamily="18" charset="0"/>
              </a:rPr>
              <a:t>the nuts in a food </a:t>
            </a:r>
            <a:r>
              <a:rPr lang="en-US" sz="1600" dirty="0" err="1" smtClean="0">
                <a:latin typeface="Century Schoolbook" pitchFamily="18" charset="0"/>
              </a:rPr>
              <a:t>processor.Mix</a:t>
            </a:r>
            <a:r>
              <a:rPr lang="en-US" sz="1600" dirty="0" smtClean="0">
                <a:latin typeface="Century Schoolbook" pitchFamily="18" charset="0"/>
              </a:rPr>
              <a:t>  </a:t>
            </a:r>
            <a:r>
              <a:rPr lang="en-US" sz="1600" dirty="0">
                <a:latin typeface="Century Schoolbook" pitchFamily="18" charset="0"/>
              </a:rPr>
              <a:t>all the materials in the mixer.</a:t>
            </a:r>
            <a:r>
              <a:rPr lang="en-US" sz="1600" dirty="0" smtClean="0">
                <a:latin typeface="Century Schoolbook" pitchFamily="18" charset="0"/>
              </a:rPr>
              <a:t> Lightly </a:t>
            </a:r>
            <a:r>
              <a:rPr lang="en-US" sz="1600" dirty="0">
                <a:latin typeface="Century Schoolbook" pitchFamily="18" charset="0"/>
              </a:rPr>
              <a:t>grease a 40 x 25cm shallow tin with the melted butter (using a pastry brush if you have </a:t>
            </a:r>
            <a:r>
              <a:rPr lang="en-US" sz="1600" dirty="0" smtClean="0">
                <a:latin typeface="Century Schoolbook" pitchFamily="18" charset="0"/>
              </a:rPr>
              <a:t>one). Gently </a:t>
            </a:r>
            <a:r>
              <a:rPr lang="en-US" sz="1600" dirty="0">
                <a:latin typeface="Century Schoolbook" pitchFamily="18" charset="0"/>
              </a:rPr>
              <a:t>unfold the </a:t>
            </a:r>
            <a:r>
              <a:rPr lang="en-US" sz="1600" dirty="0" smtClean="0">
                <a:latin typeface="Century Schoolbook" pitchFamily="18" charset="0"/>
              </a:rPr>
              <a:t>pastry</a:t>
            </a:r>
            <a:r>
              <a:rPr lang="en-US" sz="1600" dirty="0" smtClean="0">
                <a:latin typeface="Century Schoolbook" pitchFamily="18" charset="0"/>
              </a:rPr>
              <a:t> </a:t>
            </a:r>
            <a:r>
              <a:rPr lang="en-US" sz="1600" dirty="0">
                <a:latin typeface="Century Schoolbook" pitchFamily="18" charset="0"/>
              </a:rPr>
              <a:t>and cover with a damp tea towel to stop it </a:t>
            </a:r>
            <a:r>
              <a:rPr lang="en-US" sz="1600" dirty="0" smtClean="0">
                <a:latin typeface="Century Schoolbook" pitchFamily="18" charset="0"/>
              </a:rPr>
              <a:t>from cracking</a:t>
            </a:r>
            <a:r>
              <a:rPr lang="en-US" sz="1600" dirty="0" smtClean="0">
                <a:latin typeface="Century Schoolbook" pitchFamily="18" charset="0"/>
              </a:rPr>
              <a:t>. </a:t>
            </a:r>
            <a:r>
              <a:rPr lang="en-US" sz="1600" dirty="0" smtClean="0">
                <a:latin typeface="Century Schoolbook" pitchFamily="18" charset="0"/>
              </a:rPr>
              <a:t>Put a spoon of </a:t>
            </a:r>
            <a:r>
              <a:rPr lang="en-US" sz="1600" dirty="0" smtClean="0">
                <a:latin typeface="Century Schoolbook" pitchFamily="18" charset="0"/>
              </a:rPr>
              <a:t> </a:t>
            </a:r>
            <a:r>
              <a:rPr lang="en-US" sz="1600" dirty="0" smtClean="0">
                <a:latin typeface="Century Schoolbook" pitchFamily="18" charset="0"/>
              </a:rPr>
              <a:t>the mixture in every </a:t>
            </a:r>
            <a:r>
              <a:rPr lang="en-US" sz="1600" dirty="0" smtClean="0">
                <a:latin typeface="Century Schoolbook" pitchFamily="18" charset="0"/>
              </a:rPr>
              <a:t>sheet. Roll </a:t>
            </a:r>
            <a:r>
              <a:rPr lang="en-US" sz="1600" dirty="0">
                <a:latin typeface="Century Schoolbook" pitchFamily="18" charset="0"/>
              </a:rPr>
              <a:t>it up into a spiral. </a:t>
            </a:r>
            <a:r>
              <a:rPr lang="en-US" sz="1600" dirty="0" smtClean="0">
                <a:latin typeface="Century Schoolbook" pitchFamily="18" charset="0"/>
              </a:rPr>
              <a:t>Bake it </a:t>
            </a:r>
            <a:r>
              <a:rPr lang="en-US" sz="1600" dirty="0">
                <a:latin typeface="Century Schoolbook" pitchFamily="18" charset="0"/>
              </a:rPr>
              <a:t>in the oven for 25 minutes  </a:t>
            </a:r>
            <a:r>
              <a:rPr lang="en-US" sz="1600" dirty="0" smtClean="0">
                <a:latin typeface="Century Schoolbook" pitchFamily="18" charset="0"/>
              </a:rPr>
              <a:t>to180ºC until </a:t>
            </a:r>
            <a:r>
              <a:rPr lang="en-US" sz="1600" dirty="0" smtClean="0">
                <a:latin typeface="Century Schoolbook" pitchFamily="18" charset="0"/>
              </a:rPr>
              <a:t>its </a:t>
            </a:r>
            <a:r>
              <a:rPr lang="en-US" sz="1600" dirty="0" err="1" smtClean="0">
                <a:latin typeface="Century Schoolbook" pitchFamily="18" charset="0"/>
              </a:rPr>
              <a:t>colour</a:t>
            </a:r>
            <a:r>
              <a:rPr lang="en-US" sz="1600" dirty="0" smtClean="0">
                <a:latin typeface="Century Schoolbook" pitchFamily="18" charset="0"/>
              </a:rPr>
              <a:t> its gets golden</a:t>
            </a:r>
            <a:r>
              <a:rPr lang="en-US" sz="1600" dirty="0" smtClean="0">
                <a:latin typeface="Century Schoolbook" pitchFamily="18" charset="0"/>
              </a:rPr>
              <a:t>. When </a:t>
            </a:r>
            <a:r>
              <a:rPr lang="en-US" sz="1600" dirty="0" smtClean="0">
                <a:latin typeface="Century Schoolbook" pitchFamily="18" charset="0"/>
              </a:rPr>
              <a:t>it is cold </a:t>
            </a:r>
            <a:r>
              <a:rPr lang="en-US" sz="1600" dirty="0" smtClean="0">
                <a:latin typeface="Century Schoolbook" pitchFamily="18" charset="0"/>
              </a:rPr>
              <a:t>we </a:t>
            </a:r>
            <a:r>
              <a:rPr lang="en-US" sz="1600" dirty="0" smtClean="0">
                <a:latin typeface="Century Schoolbook" pitchFamily="18" charset="0"/>
              </a:rPr>
              <a:t>pour </a:t>
            </a:r>
            <a:r>
              <a:rPr lang="en-US" sz="1600" dirty="0" smtClean="0">
                <a:latin typeface="Century Schoolbook" pitchFamily="18" charset="0"/>
              </a:rPr>
              <a:t>the hot syrup and ….good appetite!!!</a:t>
            </a:r>
            <a:endParaRPr lang="el-GR" sz="1600" dirty="0">
              <a:latin typeface="Century Schoolbook" pitchFamily="18" charset="0"/>
            </a:endParaRPr>
          </a:p>
        </p:txBody>
      </p:sp>
    </p:spTree>
    <p:extLst>
      <p:ext uri="{BB962C8B-B14F-4D97-AF65-F5344CB8AC3E}">
        <p14:creationId xmlns:p14="http://schemas.microsoft.com/office/powerpoint/2010/main" val="5421679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1471</Words>
  <Application>Microsoft Office PowerPoint</Application>
  <PresentationFormat>Προβολή στην οθόνη (4:3)</PresentationFormat>
  <Paragraphs>112</Paragraphs>
  <Slides>10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Century Schoolbook</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jim</dc:creator>
  <cp:lastModifiedBy>ΜΑΡΙΑ</cp:lastModifiedBy>
  <cp:revision>39</cp:revision>
  <dcterms:created xsi:type="dcterms:W3CDTF">2014-12-09T16:36:54Z</dcterms:created>
  <dcterms:modified xsi:type="dcterms:W3CDTF">2014-12-15T16:32:11Z</dcterms:modified>
</cp:coreProperties>
</file>